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autoCompressPictures="0">
  <p:sldMasterIdLst>
    <p:sldMasterId id="2147483648" r:id="rId4"/>
  </p:sldMasterIdLst>
  <p:notesMasterIdLst>
    <p:notesMasterId r:id="rId9"/>
  </p:notesMasterIdLst>
  <p:sldIdLst>
    <p:sldId id="298" r:id="rId5"/>
    <p:sldId id="295" r:id="rId6"/>
    <p:sldId id="299" r:id="rId7"/>
    <p:sldId id="297" r:id="rId8"/>
  </p:sldIdLst>
  <p:sldSz cx="12192000" cy="6858000"/>
  <p:notesSz cx="6858000" cy="9144000"/>
  <p:embeddedFontLst>
    <p:embeddedFont>
      <p:font typeface="Calibri" panose="020F0502020204030204" pitchFamily="34" charset="0"/>
      <p:regular r:id="rId10"/>
      <p:bold r:id="rId11"/>
      <p:italic r:id="rId12"/>
      <p:boldItalic r:id="rId13"/>
    </p:embeddedFont>
    <p:embeddedFont>
      <p:font typeface="Montserrat" panose="00000500000000000000" pitchFamily="2" charset="0"/>
      <p:regular r:id="rId14"/>
      <p:bold r:id="rId15"/>
      <p:italic r:id="rId16"/>
      <p:boldItalic r:id="rId17"/>
    </p:embeddedFont>
    <p:embeddedFont>
      <p:font typeface="Montserrat ExtraBold" panose="00000900000000000000" pitchFamily="2" charset="0"/>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1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8C84"/>
    <a:srgbClr val="AC4FF4"/>
    <a:srgbClr val="D14826"/>
    <a:srgbClr val="95A5B9"/>
    <a:srgbClr val="94A4BA"/>
    <a:srgbClr val="273132"/>
    <a:srgbClr val="263233"/>
    <a:srgbClr val="12100C"/>
    <a:srgbClr val="95A4BA"/>
    <a:srgbClr val="95A5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EFA5B6-BB3C-9A48-BECE-3CB13B1D7C60}" v="548" dt="2023-10-10T10:36:25.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5938" autoAdjust="0"/>
  </p:normalViewPr>
  <p:slideViewPr>
    <p:cSldViewPr snapToGrid="0">
      <p:cViewPr varScale="1">
        <p:scale>
          <a:sx n="57" d="100"/>
          <a:sy n="57" d="100"/>
        </p:scale>
        <p:origin x="992" y="36"/>
      </p:cViewPr>
      <p:guideLst>
        <p:guide orient="horz" pos="2160"/>
        <p:guide pos="3840"/>
        <p:guide pos="18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customXml" Target="../customXml/item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font" Target="fonts/font8.fntdata"/><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6.fntdata"/><Relationship Id="rId23" Type="http://schemas.openxmlformats.org/officeDocument/2006/relationships/theme" Target="theme/theme1.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A792B-18E6-E847-9D9C-7680FBB54A7B}" type="datetimeFigureOut">
              <a:rPr lang="en-US" smtClean="0"/>
              <a:t>10/11/2023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EC43B-25F6-8445-A0E4-EF1DAC1EB9F4}" type="slidenum">
              <a:rPr lang="en-US" smtClean="0"/>
              <a:t>‹#›</a:t>
            </a:fld>
            <a:endParaRPr lang="en-US" dirty="0"/>
          </a:p>
        </p:txBody>
      </p:sp>
    </p:spTree>
    <p:extLst>
      <p:ext uri="{BB962C8B-B14F-4D97-AF65-F5344CB8AC3E}">
        <p14:creationId xmlns:p14="http://schemas.microsoft.com/office/powerpoint/2010/main" val="752110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Prompt - presenters should provide a brief reminder (or introduction for new projects) of their project within the talk and direct attendees to posters for further information.</a:t>
            </a:r>
          </a:p>
          <a:p>
            <a:endParaRPr lang="en-GB" dirty="0"/>
          </a:p>
          <a:p>
            <a:r>
              <a:rPr lang="en-GB" dirty="0"/>
              <a:t>Slide narrative:</a:t>
            </a:r>
          </a:p>
          <a:p>
            <a:endParaRPr lang="en-GB" dirty="0"/>
          </a:p>
          <a:p>
            <a:pPr marL="228600" indent="-228600">
              <a:buAutoNum type="arabicPeriod"/>
            </a:pPr>
            <a:r>
              <a:rPr lang="en-GB" dirty="0"/>
              <a:t>General project objectives</a:t>
            </a:r>
          </a:p>
          <a:p>
            <a:pPr marL="228600" indent="-228600">
              <a:buAutoNum type="arabicPeriod"/>
            </a:pPr>
            <a:r>
              <a:rPr lang="en-GB" dirty="0"/>
              <a:t>Floating offshore wind turbine example:</a:t>
            </a:r>
          </a:p>
          <a:p>
            <a:pPr marL="628650" lvl="1" indent="-171450">
              <a:buFont typeface="Arial" panose="020B0604020202020204" pitchFamily="34" charset="0"/>
              <a:buChar char="•"/>
            </a:pPr>
            <a:r>
              <a:rPr lang="en-GB" dirty="0"/>
              <a:t>Represents an example of exascale multi-physics type problems important to UKRI themes like NetZero</a:t>
            </a:r>
          </a:p>
          <a:p>
            <a:pPr marL="628650" lvl="1" indent="-171450">
              <a:buFont typeface="Arial" panose="020B0604020202020204" pitchFamily="34" charset="0"/>
              <a:buChar char="•"/>
            </a:pPr>
            <a:r>
              <a:rPr lang="en-GB" dirty="0"/>
              <a:t>Complex multi-physics nature of the overall problem revealed one item at a time</a:t>
            </a:r>
          </a:p>
          <a:p>
            <a:pPr marL="228600" lvl="0" indent="-228600">
              <a:buFont typeface="+mj-lt"/>
              <a:buAutoNum type="arabicPeriod"/>
            </a:pPr>
            <a:r>
              <a:rPr lang="en-GB" dirty="0"/>
              <a:t>Tokamak and whole jet engine provided as other examples of coupled problems at a similar level of complexity</a:t>
            </a:r>
          </a:p>
          <a:p>
            <a:pPr marL="228600" lvl="0" indent="-228600">
              <a:buFont typeface="+mj-lt"/>
              <a:buAutoNum type="arabicPeriod"/>
            </a:pPr>
            <a:r>
              <a:rPr lang="en-GB" dirty="0"/>
              <a:t>Core elements of ongoing work then presented:</a:t>
            </a:r>
          </a:p>
          <a:p>
            <a:pPr marL="685800" lvl="1" indent="-228600">
              <a:buFont typeface="Arial" panose="020B0604020202020204" pitchFamily="34" charset="0"/>
              <a:buChar char="•"/>
            </a:pPr>
            <a:r>
              <a:rPr lang="en-GB" dirty="0"/>
              <a:t>MUI overview, scalability study from ARCHER2 showing excellent scaling up to 800 nodes for a benchmark coupled problem</a:t>
            </a:r>
          </a:p>
          <a:p>
            <a:pPr marL="685800" lvl="1" indent="-228600">
              <a:buFont typeface="Arial" panose="020B0604020202020204" pitchFamily="34" charset="0"/>
              <a:buChar char="•"/>
            </a:pPr>
            <a:r>
              <a:rPr lang="en-GB" dirty="0"/>
              <a:t>Developments and use of </a:t>
            </a:r>
            <a:r>
              <a:rPr lang="en-GB" dirty="0" err="1"/>
              <a:t>FEniCSx</a:t>
            </a:r>
            <a:r>
              <a:rPr lang="en-GB" dirty="0"/>
              <a:t> in a coupled context</a:t>
            </a:r>
          </a:p>
          <a:p>
            <a:pPr marL="685800" lvl="1" indent="-228600">
              <a:buFont typeface="Arial" panose="020B0604020202020204" pitchFamily="34" charset="0"/>
              <a:buChar char="•"/>
            </a:pPr>
            <a:r>
              <a:rPr lang="en-GB" dirty="0" err="1"/>
              <a:t>FEniCS</a:t>
            </a:r>
            <a:r>
              <a:rPr lang="en-GB" dirty="0"/>
              <a:t> as part of the </a:t>
            </a:r>
            <a:r>
              <a:rPr lang="en-GB" dirty="0" err="1"/>
              <a:t>ParaSiF</a:t>
            </a:r>
            <a:r>
              <a:rPr lang="en-GB" dirty="0"/>
              <a:t> partitioned coupled framework built using MUI</a:t>
            </a:r>
          </a:p>
          <a:p>
            <a:pPr marL="685800" lvl="1" indent="-228600">
              <a:buFont typeface="Arial" panose="020B0604020202020204" pitchFamily="34" charset="0"/>
              <a:buChar char="•"/>
            </a:pPr>
            <a:r>
              <a:rPr lang="en-GB" dirty="0" err="1"/>
              <a:t>FEniCS</a:t>
            </a:r>
            <a:r>
              <a:rPr lang="en-GB" dirty="0"/>
              <a:t> used to create a monolithic multi-physics thermal simulation of the feeder blankets in international ITER fusion project</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AB4EC43B-25F6-8445-A0E4-EF1DAC1EB9F4}" type="slidenum">
              <a:rPr lang="en-US" smtClean="0"/>
              <a:t>1</a:t>
            </a:fld>
            <a:endParaRPr lang="en-US" dirty="0"/>
          </a:p>
        </p:txBody>
      </p:sp>
    </p:spTree>
    <p:extLst>
      <p:ext uri="{BB962C8B-B14F-4D97-AF65-F5344CB8AC3E}">
        <p14:creationId xmlns:p14="http://schemas.microsoft.com/office/powerpoint/2010/main" val="1950100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Prompt – presenters to share ongoing or current barriers faced in the project that would benefit from further discussion or connecting with an individual or project could help to overcome this. This could be a technical barrier, people barrier, not being aware of good practises or needing better connections. These discussions could help push forward progress across the programme and further afield </a:t>
            </a:r>
          </a:p>
        </p:txBody>
      </p:sp>
      <p:sp>
        <p:nvSpPr>
          <p:cNvPr id="4" name="Slide Number Placeholder 3"/>
          <p:cNvSpPr>
            <a:spLocks noGrp="1"/>
          </p:cNvSpPr>
          <p:nvPr>
            <p:ph type="sldNum" sz="quarter" idx="5"/>
          </p:nvPr>
        </p:nvSpPr>
        <p:spPr/>
        <p:txBody>
          <a:bodyPr/>
          <a:lstStyle/>
          <a:p>
            <a:fld id="{AB4EC43B-25F6-8445-A0E4-EF1DAC1EB9F4}" type="slidenum">
              <a:rPr lang="en-US" smtClean="0"/>
              <a:t>2</a:t>
            </a:fld>
            <a:endParaRPr lang="en-US" dirty="0"/>
          </a:p>
        </p:txBody>
      </p:sp>
    </p:spTree>
    <p:extLst>
      <p:ext uri="{BB962C8B-B14F-4D97-AF65-F5344CB8AC3E}">
        <p14:creationId xmlns:p14="http://schemas.microsoft.com/office/powerpoint/2010/main" val="2621707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lass door&#10;&#10;Description automatically generated">
            <a:extLst>
              <a:ext uri="{FF2B5EF4-FFF2-40B4-BE49-F238E27FC236}">
                <a16:creationId xmlns:a16="http://schemas.microsoft.com/office/drawing/2014/main" id="{5D1C74C1-C7F8-344B-BBFD-F62FFDA3E16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239"/>
            <a:ext cx="12192000" cy="6857522"/>
          </a:xfrm>
          <a:prstGeom prst="rect">
            <a:avLst/>
          </a:prstGeom>
        </p:spPr>
      </p:pic>
      <p:sp>
        <p:nvSpPr>
          <p:cNvPr id="2" name="Rectangle 1">
            <a:extLst>
              <a:ext uri="{FF2B5EF4-FFF2-40B4-BE49-F238E27FC236}">
                <a16:creationId xmlns:a16="http://schemas.microsoft.com/office/drawing/2014/main" id="{05E5514F-8F8B-634D-876B-3BFD7AF170DE}"/>
              </a:ext>
            </a:extLst>
          </p:cNvPr>
          <p:cNvSpPr/>
          <p:nvPr userDrawn="1"/>
        </p:nvSpPr>
        <p:spPr>
          <a:xfrm>
            <a:off x="0" y="5612554"/>
            <a:ext cx="12192000" cy="1245446"/>
          </a:xfrm>
          <a:prstGeom prst="rect">
            <a:avLst/>
          </a:prstGeom>
          <a:gradFill>
            <a:gsLst>
              <a:gs pos="0">
                <a:schemeClr val="tx1">
                  <a:alpha val="0"/>
                </a:schemeClr>
              </a:gs>
              <a:gs pos="100000">
                <a:srgbClr val="263233"/>
              </a:gs>
              <a:gs pos="91000">
                <a:srgbClr val="2731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CF6911A-6958-2C4B-9CFB-A23B5E967A73}"/>
              </a:ext>
            </a:extLst>
          </p:cNvPr>
          <p:cNvSpPr>
            <a:spLocks noGrp="1"/>
          </p:cNvSpPr>
          <p:nvPr>
            <p:ph type="ctrTitle" hasCustomPrompt="1"/>
          </p:nvPr>
        </p:nvSpPr>
        <p:spPr>
          <a:xfrm>
            <a:off x="285327" y="2276872"/>
            <a:ext cx="5688633" cy="909493"/>
          </a:xfrm>
          <a:prstGeom prst="rect">
            <a:avLst/>
          </a:prstGeom>
          <a:effectLst>
            <a:glow>
              <a:schemeClr val="tx1"/>
            </a:glow>
            <a:outerShdw blurRad="127000" dist="50800" dir="3000000" algn="ctr" rotWithShape="0">
              <a:schemeClr val="tx1"/>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cap="all" baseline="0">
                <a:solidFill>
                  <a:schemeClr val="bg1"/>
                </a:solidFill>
                <a:latin typeface="Montserrat ExtraBold" pitchFamily="2" charset="77"/>
                <a:ea typeface="+mj-ea"/>
                <a:cs typeface="Arial" panose="020B0604020202020204" pitchFamily="34" charset="0"/>
              </a:defRPr>
            </a:lvl1pPr>
          </a:lstStyle>
          <a:p>
            <a:r>
              <a:rPr lang="en-GB"/>
              <a:t>Presentation</a:t>
            </a:r>
            <a:br>
              <a:rPr lang="en-GB"/>
            </a:br>
            <a:r>
              <a:rPr lang="en-GB"/>
              <a:t>title</a:t>
            </a:r>
            <a:endParaRPr lang="en-US"/>
          </a:p>
        </p:txBody>
      </p:sp>
      <p:sp>
        <p:nvSpPr>
          <p:cNvPr id="18" name="Text Placeholder 17">
            <a:extLst>
              <a:ext uri="{FF2B5EF4-FFF2-40B4-BE49-F238E27FC236}">
                <a16:creationId xmlns:a16="http://schemas.microsoft.com/office/drawing/2014/main" id="{7F9871F9-5D60-F34D-9259-817949F61EAF}"/>
              </a:ext>
            </a:extLst>
          </p:cNvPr>
          <p:cNvSpPr>
            <a:spLocks noGrp="1"/>
          </p:cNvSpPr>
          <p:nvPr>
            <p:ph type="body" sz="quarter" idx="11" hasCustomPrompt="1"/>
          </p:nvPr>
        </p:nvSpPr>
        <p:spPr>
          <a:xfrm>
            <a:off x="283585" y="5612554"/>
            <a:ext cx="5688633" cy="696766"/>
          </a:xfrm>
          <a:prstGeom prst="rect">
            <a:avLst/>
          </a:prstGeom>
          <a:effectLst>
            <a:outerShdw blurRad="127000" dist="50800" dir="3000000" algn="ctr" rotWithShape="0">
              <a:srgbClr val="000000"/>
            </a:outerShdw>
          </a:effectLst>
        </p:spPr>
        <p:txBody>
          <a:bodyPr/>
          <a:lstStyle>
            <a:lvl1pPr marL="0" indent="0">
              <a:buNone/>
              <a:defRPr sz="1800" b="1" i="0">
                <a:solidFill>
                  <a:schemeClr val="bg1"/>
                </a:solidFill>
                <a:latin typeface="Montserrat" pitchFamily="2" charset="77"/>
              </a:defRPr>
            </a:lvl1pPr>
          </a:lstStyle>
          <a:p>
            <a:pPr lvl="0"/>
            <a:r>
              <a:rPr lang="en-US" sz="1800" b="1" i="0">
                <a:latin typeface="Montserrat" pitchFamily="2" charset="77"/>
              </a:rPr>
              <a:t>Venue, Date</a:t>
            </a:r>
          </a:p>
        </p:txBody>
      </p:sp>
      <p:sp>
        <p:nvSpPr>
          <p:cNvPr id="20" name="Text Placeholder 19">
            <a:extLst>
              <a:ext uri="{FF2B5EF4-FFF2-40B4-BE49-F238E27FC236}">
                <a16:creationId xmlns:a16="http://schemas.microsoft.com/office/drawing/2014/main" id="{151D6AE6-B5B7-4D43-BDE6-3F1347B92733}"/>
              </a:ext>
            </a:extLst>
          </p:cNvPr>
          <p:cNvSpPr>
            <a:spLocks noGrp="1"/>
          </p:cNvSpPr>
          <p:nvPr>
            <p:ph type="body" sz="quarter" idx="12" hasCustomPrompt="1"/>
          </p:nvPr>
        </p:nvSpPr>
        <p:spPr>
          <a:xfrm>
            <a:off x="283585" y="4357430"/>
            <a:ext cx="5688633" cy="914400"/>
          </a:xfrm>
          <a:prstGeom prst="rect">
            <a:avLst/>
          </a:prstGeom>
          <a:effectLst>
            <a:outerShdw blurRad="127000" dist="50800" dir="3000000" algn="tl" rotWithShape="0">
              <a:schemeClr val="tx1"/>
            </a:outerShdw>
          </a:effectLst>
        </p:spPr>
        <p:txBody>
          <a:bodyPr/>
          <a:lstStyle>
            <a:lvl1pPr marL="0" indent="0">
              <a:buNone/>
              <a:defRPr sz="2000" b="1" i="0">
                <a:solidFill>
                  <a:schemeClr val="bg1"/>
                </a:solidFill>
                <a:latin typeface="Montserrat" pitchFamily="2" charset="77"/>
              </a:defRPr>
            </a:lvl1pPr>
          </a:lstStyle>
          <a:p>
            <a:pPr lvl="0"/>
            <a:r>
              <a:rPr lang="en-US" sz="1800" b="1" i="0">
                <a:latin typeface="Montserrat" pitchFamily="2" charset="77"/>
              </a:rPr>
              <a:t>Presenter</a:t>
            </a:r>
          </a:p>
          <a:p>
            <a:pPr lvl="0"/>
            <a:r>
              <a:rPr lang="en-US" sz="1800" b="1" i="0">
                <a:latin typeface="Montserrat" pitchFamily="2" charset="77"/>
              </a:rPr>
              <a:t>Job Title</a:t>
            </a:r>
            <a:endParaRPr lang="en-US"/>
          </a:p>
        </p:txBody>
      </p:sp>
      <p:pic>
        <p:nvPicPr>
          <p:cNvPr id="3" name="Picture 2" descr="A picture containing drawing, food, plate&#10;&#10;Description automatically generated">
            <a:extLst>
              <a:ext uri="{FF2B5EF4-FFF2-40B4-BE49-F238E27FC236}">
                <a16:creationId xmlns:a16="http://schemas.microsoft.com/office/drawing/2014/main" id="{105D4CD3-6357-F447-B6DF-B77D54105351}"/>
              </a:ext>
            </a:extLst>
          </p:cNvPr>
          <p:cNvPicPr>
            <a:picLocks noChangeAspect="1"/>
          </p:cNvPicPr>
          <p:nvPr userDrawn="1"/>
        </p:nvPicPr>
        <p:blipFill>
          <a:blip r:embed="rId3"/>
          <a:stretch>
            <a:fillRect/>
          </a:stretch>
        </p:blipFill>
        <p:spPr>
          <a:xfrm>
            <a:off x="401730" y="392400"/>
            <a:ext cx="2234756" cy="1044000"/>
          </a:xfrm>
          <a:prstGeom prst="rect">
            <a:avLst/>
          </a:prstGeom>
          <a:effectLst>
            <a:outerShdw blurRad="127000" dist="50800" dir="3000000" algn="ctr" rotWithShape="0">
              <a:srgbClr val="000000"/>
            </a:outerShdw>
          </a:effectLst>
        </p:spPr>
      </p:pic>
      <p:pic>
        <p:nvPicPr>
          <p:cNvPr id="19" name="Picture 18" descr="A close up of a sign&#10;&#10;Description automatically generated">
            <a:extLst>
              <a:ext uri="{FF2B5EF4-FFF2-40B4-BE49-F238E27FC236}">
                <a16:creationId xmlns:a16="http://schemas.microsoft.com/office/drawing/2014/main" id="{BDFC5889-66FC-C749-AEB8-0B37EB2909F0}"/>
              </a:ext>
            </a:extLst>
          </p:cNvPr>
          <p:cNvPicPr>
            <a:picLocks noChangeAspect="1"/>
          </p:cNvPicPr>
          <p:nvPr userDrawn="1"/>
        </p:nvPicPr>
        <p:blipFill>
          <a:blip r:embed="rId4"/>
          <a:stretch>
            <a:fillRect/>
          </a:stretch>
        </p:blipFill>
        <p:spPr>
          <a:xfrm>
            <a:off x="8578350" y="5919766"/>
            <a:ext cx="2322596" cy="680403"/>
          </a:xfrm>
          <a:prstGeom prst="rect">
            <a:avLst/>
          </a:prstGeom>
          <a:effectLst>
            <a:outerShdw blurRad="127000" dist="50800" dir="3000000" algn="ctr" rotWithShape="0">
              <a:srgbClr val="000000"/>
            </a:outerShdw>
          </a:effectLst>
        </p:spPr>
      </p:pic>
      <p:pic>
        <p:nvPicPr>
          <p:cNvPr id="22" name="Picture 21" descr="A close up of a logo&#10;&#10;Description automatically generated">
            <a:extLst>
              <a:ext uri="{FF2B5EF4-FFF2-40B4-BE49-F238E27FC236}">
                <a16:creationId xmlns:a16="http://schemas.microsoft.com/office/drawing/2014/main" id="{F1BEAFA4-7996-694B-A431-B0B7A1FE4538}"/>
              </a:ext>
            </a:extLst>
          </p:cNvPr>
          <p:cNvPicPr>
            <a:picLocks noChangeAspect="1"/>
          </p:cNvPicPr>
          <p:nvPr userDrawn="1"/>
        </p:nvPicPr>
        <p:blipFill>
          <a:blip r:embed="rId5"/>
          <a:stretch>
            <a:fillRect/>
          </a:stretch>
        </p:blipFill>
        <p:spPr>
          <a:xfrm>
            <a:off x="11117175" y="5847019"/>
            <a:ext cx="914400" cy="910713"/>
          </a:xfrm>
          <a:prstGeom prst="rect">
            <a:avLst/>
          </a:prstGeom>
          <a:effectLst>
            <a:outerShdw blurRad="127000" dist="50800" dir="3000000" algn="ctr" rotWithShape="0">
              <a:srgbClr val="000000"/>
            </a:outerShdw>
          </a:effectLst>
        </p:spPr>
      </p:pic>
      <p:pic>
        <p:nvPicPr>
          <p:cNvPr id="26" name="Picture 25" descr="A picture containing drawing&#10;&#10;Description automatically generated">
            <a:extLst>
              <a:ext uri="{FF2B5EF4-FFF2-40B4-BE49-F238E27FC236}">
                <a16:creationId xmlns:a16="http://schemas.microsoft.com/office/drawing/2014/main" id="{45EA3FEB-2F93-C348-9717-F2B75B885A97}"/>
              </a:ext>
            </a:extLst>
          </p:cNvPr>
          <p:cNvPicPr>
            <a:picLocks noChangeAspect="1"/>
          </p:cNvPicPr>
          <p:nvPr userDrawn="1"/>
        </p:nvPicPr>
        <p:blipFill>
          <a:blip r:embed="rId6"/>
          <a:stretch>
            <a:fillRect/>
          </a:stretch>
        </p:blipFill>
        <p:spPr>
          <a:xfrm>
            <a:off x="7447721" y="5792034"/>
            <a:ext cx="914400" cy="914400"/>
          </a:xfrm>
          <a:prstGeom prst="rect">
            <a:avLst/>
          </a:prstGeom>
          <a:effectLst>
            <a:outerShdw blurRad="127000" dist="50800" dir="3000000" algn="ctr" rotWithShape="0">
              <a:srgbClr val="000000">
                <a:alpha val="43137"/>
              </a:srgbClr>
            </a:outerShdw>
          </a:effectLst>
        </p:spPr>
      </p:pic>
    </p:spTree>
    <p:extLst>
      <p:ext uri="{BB962C8B-B14F-4D97-AF65-F5344CB8AC3E}">
        <p14:creationId xmlns:p14="http://schemas.microsoft.com/office/powerpoint/2010/main" val="40469272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tx1"/>
        </a:solidFill>
        <a:effectLst/>
      </p:bgPr>
    </p:bg>
    <p:spTree>
      <p:nvGrpSpPr>
        <p:cNvPr id="1" name=""/>
        <p:cNvGrpSpPr/>
        <p:nvPr/>
      </p:nvGrpSpPr>
      <p:grpSpPr>
        <a:xfrm>
          <a:off x="0" y="0"/>
          <a:ext cx="0" cy="0"/>
          <a:chOff x="0" y="0"/>
          <a:chExt cx="0" cy="0"/>
        </a:xfrm>
      </p:grpSpPr>
      <p:pic>
        <p:nvPicPr>
          <p:cNvPr id="19" name="Picture 18" descr="A close up of an animal&#10;&#10;Description automatically generated">
            <a:extLst>
              <a:ext uri="{FF2B5EF4-FFF2-40B4-BE49-F238E27FC236}">
                <a16:creationId xmlns:a16="http://schemas.microsoft.com/office/drawing/2014/main" id="{397B8DB5-A412-2B44-8222-98EA6E5AE58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89798" y="0"/>
            <a:ext cx="10402202" cy="6858000"/>
          </a:xfrm>
          <a:prstGeom prst="rect">
            <a:avLst/>
          </a:prstGeom>
        </p:spPr>
      </p:pic>
      <p:sp>
        <p:nvSpPr>
          <p:cNvPr id="8" name="Title 1">
            <a:extLst>
              <a:ext uri="{FF2B5EF4-FFF2-40B4-BE49-F238E27FC236}">
                <a16:creationId xmlns:a16="http://schemas.microsoft.com/office/drawing/2014/main" id="{DCF6911A-6958-2C4B-9CFB-A23B5E967A73}"/>
              </a:ext>
            </a:extLst>
          </p:cNvPr>
          <p:cNvSpPr>
            <a:spLocks noGrp="1"/>
          </p:cNvSpPr>
          <p:nvPr>
            <p:ph type="ctrTitle" hasCustomPrompt="1"/>
          </p:nvPr>
        </p:nvSpPr>
        <p:spPr>
          <a:xfrm>
            <a:off x="285327" y="2276872"/>
            <a:ext cx="5522641" cy="909493"/>
          </a:xfrm>
          <a:prstGeom prst="rect">
            <a:avLst/>
          </a:prstGeom>
          <a:effectLst>
            <a:glow>
              <a:schemeClr val="tx1"/>
            </a:glow>
            <a:outerShdw blurRad="127000" dist="50800" dir="3000000" algn="ctr" rotWithShape="0">
              <a:schemeClr val="tx1"/>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cap="all" baseline="0">
                <a:solidFill>
                  <a:schemeClr val="bg1"/>
                </a:solidFill>
                <a:latin typeface="Montserrat ExtraBold" pitchFamily="2" charset="77"/>
                <a:ea typeface="+mj-ea"/>
                <a:cs typeface="Arial" panose="020B0604020202020204" pitchFamily="34" charset="0"/>
              </a:defRPr>
            </a:lvl1pPr>
          </a:lstStyle>
          <a:p>
            <a:r>
              <a:rPr lang="en-GB"/>
              <a:t>Presentation</a:t>
            </a:r>
            <a:br>
              <a:rPr lang="en-GB"/>
            </a:br>
            <a:r>
              <a:rPr lang="en-GB"/>
              <a:t>title</a:t>
            </a:r>
            <a:endParaRPr lang="en-US"/>
          </a:p>
        </p:txBody>
      </p:sp>
      <p:sp>
        <p:nvSpPr>
          <p:cNvPr id="18" name="Text Placeholder 17">
            <a:extLst>
              <a:ext uri="{FF2B5EF4-FFF2-40B4-BE49-F238E27FC236}">
                <a16:creationId xmlns:a16="http://schemas.microsoft.com/office/drawing/2014/main" id="{7F9871F9-5D60-F34D-9259-817949F61EAF}"/>
              </a:ext>
            </a:extLst>
          </p:cNvPr>
          <p:cNvSpPr>
            <a:spLocks noGrp="1"/>
          </p:cNvSpPr>
          <p:nvPr>
            <p:ph type="body" sz="quarter" idx="11" hasCustomPrompt="1"/>
          </p:nvPr>
        </p:nvSpPr>
        <p:spPr>
          <a:xfrm>
            <a:off x="283585" y="5612554"/>
            <a:ext cx="5688633" cy="696766"/>
          </a:xfrm>
          <a:prstGeom prst="rect">
            <a:avLst/>
          </a:prstGeom>
          <a:effectLst>
            <a:outerShdw blurRad="127000" dist="50800" dir="3000000" algn="ctr" rotWithShape="0">
              <a:srgbClr val="000000"/>
            </a:outerShdw>
          </a:effectLst>
        </p:spPr>
        <p:txBody>
          <a:bodyPr/>
          <a:lstStyle>
            <a:lvl1pPr marL="0" indent="0">
              <a:buNone/>
              <a:defRPr sz="1800" b="1" i="0">
                <a:solidFill>
                  <a:schemeClr val="bg1"/>
                </a:solidFill>
                <a:latin typeface="Montserrat" pitchFamily="2" charset="77"/>
              </a:defRPr>
            </a:lvl1pPr>
          </a:lstStyle>
          <a:p>
            <a:pPr lvl="0"/>
            <a:r>
              <a:rPr lang="en-US" sz="1800" b="1" i="0">
                <a:latin typeface="Montserrat" pitchFamily="2" charset="77"/>
              </a:rPr>
              <a:t>Venue, Date</a:t>
            </a:r>
          </a:p>
        </p:txBody>
      </p:sp>
      <p:sp>
        <p:nvSpPr>
          <p:cNvPr id="20" name="Text Placeholder 19">
            <a:extLst>
              <a:ext uri="{FF2B5EF4-FFF2-40B4-BE49-F238E27FC236}">
                <a16:creationId xmlns:a16="http://schemas.microsoft.com/office/drawing/2014/main" id="{151D6AE6-B5B7-4D43-BDE6-3F1347B92733}"/>
              </a:ext>
            </a:extLst>
          </p:cNvPr>
          <p:cNvSpPr>
            <a:spLocks noGrp="1"/>
          </p:cNvSpPr>
          <p:nvPr>
            <p:ph type="body" sz="quarter" idx="12" hasCustomPrompt="1"/>
          </p:nvPr>
        </p:nvSpPr>
        <p:spPr>
          <a:xfrm>
            <a:off x="283585" y="4357430"/>
            <a:ext cx="5688633" cy="914400"/>
          </a:xfrm>
          <a:prstGeom prst="rect">
            <a:avLst/>
          </a:prstGeom>
          <a:effectLst>
            <a:outerShdw blurRad="127000" dist="50800" dir="3000000" algn="tl" rotWithShape="0">
              <a:schemeClr val="tx1"/>
            </a:outerShdw>
          </a:effectLst>
        </p:spPr>
        <p:txBody>
          <a:bodyPr/>
          <a:lstStyle>
            <a:lvl1pPr marL="0" indent="0">
              <a:buNone/>
              <a:defRPr sz="2000" b="1" i="0">
                <a:solidFill>
                  <a:schemeClr val="bg1"/>
                </a:solidFill>
                <a:latin typeface="Montserrat" pitchFamily="2" charset="77"/>
              </a:defRPr>
            </a:lvl1pPr>
          </a:lstStyle>
          <a:p>
            <a:pPr lvl="0"/>
            <a:r>
              <a:rPr lang="en-US" sz="1800" b="1" i="0">
                <a:latin typeface="Montserrat" pitchFamily="2" charset="77"/>
              </a:rPr>
              <a:t>Presenter</a:t>
            </a:r>
          </a:p>
          <a:p>
            <a:pPr lvl="0"/>
            <a:r>
              <a:rPr lang="en-US" sz="1800" b="1" i="0">
                <a:latin typeface="Montserrat" pitchFamily="2" charset="77"/>
              </a:rPr>
              <a:t>Job Title</a:t>
            </a:r>
            <a:endParaRPr lang="en-US"/>
          </a:p>
        </p:txBody>
      </p:sp>
      <p:pic>
        <p:nvPicPr>
          <p:cNvPr id="7" name="Picture 6" descr="A picture containing drawing, food, plate&#10;&#10;Description automatically generated">
            <a:extLst>
              <a:ext uri="{FF2B5EF4-FFF2-40B4-BE49-F238E27FC236}">
                <a16:creationId xmlns:a16="http://schemas.microsoft.com/office/drawing/2014/main" id="{AEFEAFB5-C601-FC41-A64C-578573A67026}"/>
              </a:ext>
            </a:extLst>
          </p:cNvPr>
          <p:cNvPicPr>
            <a:picLocks noChangeAspect="1"/>
          </p:cNvPicPr>
          <p:nvPr userDrawn="1"/>
        </p:nvPicPr>
        <p:blipFill>
          <a:blip r:embed="rId3"/>
          <a:stretch>
            <a:fillRect/>
          </a:stretch>
        </p:blipFill>
        <p:spPr>
          <a:xfrm>
            <a:off x="401730" y="392400"/>
            <a:ext cx="2234756" cy="1044000"/>
          </a:xfrm>
          <a:prstGeom prst="rect">
            <a:avLst/>
          </a:prstGeom>
          <a:effectLst>
            <a:outerShdw blurRad="127000" dist="50800" dir="3000000" algn="ctr" rotWithShape="0">
              <a:srgbClr val="000000"/>
            </a:outerShdw>
          </a:effectLst>
        </p:spPr>
      </p:pic>
      <p:sp>
        <p:nvSpPr>
          <p:cNvPr id="9" name="Date Placeholder 1">
            <a:extLst>
              <a:ext uri="{FF2B5EF4-FFF2-40B4-BE49-F238E27FC236}">
                <a16:creationId xmlns:a16="http://schemas.microsoft.com/office/drawing/2014/main" id="{689DE2AA-1F68-164D-BE3F-A48F3471006E}"/>
              </a:ext>
            </a:extLst>
          </p:cNvPr>
          <p:cNvSpPr>
            <a:spLocks noGrp="1"/>
          </p:cNvSpPr>
          <p:nvPr>
            <p:ph type="dt" sz="half" idx="10"/>
          </p:nvPr>
        </p:nvSpPr>
        <p:spPr>
          <a:xfrm>
            <a:off x="176051" y="6453336"/>
            <a:ext cx="2607582" cy="365125"/>
          </a:xfrm>
          <a:prstGeom prst="rect">
            <a:avLst/>
          </a:prstGeom>
          <a:effectLst>
            <a:outerShdw blurRad="127000" dist="50800" dir="3000000" algn="ctr" rotWithShape="0">
              <a:srgbClr val="000000"/>
            </a:outerShdw>
          </a:effectLst>
        </p:spPr>
        <p:txBody>
          <a:bodyPr/>
          <a:lstStyle>
            <a:lvl1pPr>
              <a:defRPr sz="1400">
                <a:solidFill>
                  <a:schemeClr val="bg1"/>
                </a:solidFill>
              </a:defRPr>
            </a:lvl1pPr>
          </a:lstStyle>
          <a:p>
            <a:r>
              <a:rPr lang="en-US" dirty="0"/>
              <a:t>© Crown Copyright, Met Office</a:t>
            </a:r>
          </a:p>
        </p:txBody>
      </p:sp>
    </p:spTree>
    <p:extLst>
      <p:ext uri="{BB962C8B-B14F-4D97-AF65-F5344CB8AC3E}">
        <p14:creationId xmlns:p14="http://schemas.microsoft.com/office/powerpoint/2010/main" val="3073906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33EB14E5-E9C6-7F4B-85EC-1C663FE64369}"/>
              </a:ext>
            </a:extLst>
          </p:cNvPr>
          <p:cNvSpPr/>
          <p:nvPr userDrawn="1"/>
        </p:nvSpPr>
        <p:spPr>
          <a:xfrm>
            <a:off x="11573806" y="6314418"/>
            <a:ext cx="420413" cy="420413"/>
          </a:xfrm>
          <a:prstGeom prst="ellipse">
            <a:avLst/>
          </a:prstGeom>
          <a:solidFill>
            <a:srgbClr val="D1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7FF5DBC-9414-5441-ADFF-86F0AF34FAEC}"/>
              </a:ext>
            </a:extLst>
          </p:cNvPr>
          <p:cNvSpPr>
            <a:spLocks noGrp="1"/>
          </p:cNvSpPr>
          <p:nvPr>
            <p:ph type="sldNum" sz="quarter" idx="12"/>
          </p:nvPr>
        </p:nvSpPr>
        <p:spPr>
          <a:xfrm>
            <a:off x="11392382" y="6328706"/>
            <a:ext cx="783260" cy="420412"/>
          </a:xfrm>
          <a:prstGeom prst="rect">
            <a:avLst/>
          </a:prstGeom>
        </p:spPr>
        <p:txBody>
          <a:bodyPr/>
          <a:lstStyle>
            <a:lvl1pPr algn="ctr">
              <a:defRPr sz="2000" b="1">
                <a:solidFill>
                  <a:schemeClr val="bg1"/>
                </a:solidFill>
                <a:latin typeface="Arial" panose="020B0604020202020204" pitchFamily="34" charset="0"/>
                <a:cs typeface="Arial" panose="020B0604020202020204" pitchFamily="34" charset="0"/>
              </a:defRPr>
            </a:lvl1pPr>
          </a:lstStyle>
          <a:p>
            <a:fld id="{102F06D9-9A38-FF48-91F7-097E2C66BBBE}" type="slidenum">
              <a:rPr lang="en-US" smtClean="0"/>
              <a:pPr/>
              <a:t>‹#›</a:t>
            </a:fld>
            <a:endParaRPr lang="en-US" dirty="0"/>
          </a:p>
        </p:txBody>
      </p:sp>
      <p:cxnSp>
        <p:nvCxnSpPr>
          <p:cNvPr id="7" name="Straight Connector 6">
            <a:extLst>
              <a:ext uri="{FF2B5EF4-FFF2-40B4-BE49-F238E27FC236}">
                <a16:creationId xmlns:a16="http://schemas.microsoft.com/office/drawing/2014/main" id="{C1BD8EFF-66D4-A348-BAC4-A2A36E23333F}"/>
              </a:ext>
            </a:extLst>
          </p:cNvPr>
          <p:cNvCxnSpPr>
            <a:cxnSpLocks/>
          </p:cNvCxnSpPr>
          <p:nvPr userDrawn="1"/>
        </p:nvCxnSpPr>
        <p:spPr>
          <a:xfrm>
            <a:off x="288925" y="260648"/>
            <a:ext cx="11610975" cy="0"/>
          </a:xfrm>
          <a:prstGeom prst="line">
            <a:avLst/>
          </a:prstGeom>
          <a:ln w="50800">
            <a:solidFill>
              <a:srgbClr val="D14826"/>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8BFCA940-99C9-CD4C-B12B-03AE27EB59AB}"/>
              </a:ext>
            </a:extLst>
          </p:cNvPr>
          <p:cNvSpPr>
            <a:spLocks noGrp="1"/>
          </p:cNvSpPr>
          <p:nvPr>
            <p:ph type="title" hasCustomPrompt="1"/>
          </p:nvPr>
        </p:nvSpPr>
        <p:spPr>
          <a:xfrm>
            <a:off x="258232" y="411618"/>
            <a:ext cx="11644843" cy="443198"/>
          </a:xfrm>
          <a:prstGeom prst="rect">
            <a:avLst/>
          </a:prstGeom>
        </p:spPr>
        <p:txBody>
          <a:bodyPr wrap="square" lIns="0" tIns="0" rIns="0" bIns="0" anchor="b">
            <a:spAutoFit/>
          </a:bodyPr>
          <a:lstStyle>
            <a:lvl1pPr>
              <a:defRPr sz="3200" b="1">
                <a:latin typeface="Arial" panose="020B0604020202020204" pitchFamily="34" charset="0"/>
                <a:cs typeface="Arial" panose="020B0604020202020204" pitchFamily="34" charset="0"/>
              </a:defRPr>
            </a:lvl1pPr>
          </a:lstStyle>
          <a:p>
            <a:r>
              <a:rPr lang="en-GB"/>
              <a:t>Click to edit title</a:t>
            </a:r>
            <a:endParaRPr lang="en-US"/>
          </a:p>
        </p:txBody>
      </p:sp>
      <p:sp>
        <p:nvSpPr>
          <p:cNvPr id="13" name="Text Placeholder 3">
            <a:extLst>
              <a:ext uri="{FF2B5EF4-FFF2-40B4-BE49-F238E27FC236}">
                <a16:creationId xmlns:a16="http://schemas.microsoft.com/office/drawing/2014/main" id="{BABF67AD-DC29-AA4A-B3CD-9A8D41404684}"/>
              </a:ext>
            </a:extLst>
          </p:cNvPr>
          <p:cNvSpPr>
            <a:spLocks noGrp="1"/>
          </p:cNvSpPr>
          <p:nvPr>
            <p:ph type="body" sz="half" idx="2" hasCustomPrompt="1"/>
          </p:nvPr>
        </p:nvSpPr>
        <p:spPr>
          <a:xfrm>
            <a:off x="258232" y="881320"/>
            <a:ext cx="11644843" cy="333198"/>
          </a:xfrm>
          <a:prstGeom prst="rect">
            <a:avLst/>
          </a:prstGeom>
        </p:spPr>
        <p:txBody>
          <a:bodyPr lIns="0" tIns="0" bIns="0">
            <a:normAutofit/>
          </a:bodyPr>
          <a:lstStyle>
            <a:lvl1pPr marL="0" indent="0">
              <a:buNone/>
              <a:defRPr sz="2400" b="1">
                <a:solidFill>
                  <a:srgbClr val="D14826"/>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subtitle</a:t>
            </a:r>
          </a:p>
        </p:txBody>
      </p:sp>
      <p:sp>
        <p:nvSpPr>
          <p:cNvPr id="10" name="Date Placeholder 1">
            <a:extLst>
              <a:ext uri="{FF2B5EF4-FFF2-40B4-BE49-F238E27FC236}">
                <a16:creationId xmlns:a16="http://schemas.microsoft.com/office/drawing/2014/main" id="{292A1FEA-E867-4148-A12B-5436D7B99884}"/>
              </a:ext>
            </a:extLst>
          </p:cNvPr>
          <p:cNvSpPr>
            <a:spLocks noGrp="1"/>
          </p:cNvSpPr>
          <p:nvPr>
            <p:ph type="dt" sz="half" idx="10"/>
          </p:nvPr>
        </p:nvSpPr>
        <p:spPr>
          <a:xfrm>
            <a:off x="176051" y="6453336"/>
            <a:ext cx="2607582" cy="365125"/>
          </a:xfrm>
          <a:prstGeom prst="rect">
            <a:avLst/>
          </a:prstGeom>
        </p:spPr>
        <p:txBody>
          <a:bodyPr/>
          <a:lstStyle>
            <a:lvl1pPr>
              <a:defRPr sz="1400"/>
            </a:lvl1pPr>
          </a:lstStyle>
          <a:p>
            <a:r>
              <a:rPr lang="en-US" dirty="0"/>
              <a:t>© Crown Copyright, Met Office</a:t>
            </a:r>
          </a:p>
        </p:txBody>
      </p:sp>
      <p:pic>
        <p:nvPicPr>
          <p:cNvPr id="3" name="Picture 2" descr="A close up of a sign&#10;&#10;Description automatically generated">
            <a:extLst>
              <a:ext uri="{FF2B5EF4-FFF2-40B4-BE49-F238E27FC236}">
                <a16:creationId xmlns:a16="http://schemas.microsoft.com/office/drawing/2014/main" id="{E384B62B-4158-564F-AF1A-D84974B4107F}"/>
              </a:ext>
            </a:extLst>
          </p:cNvPr>
          <p:cNvPicPr>
            <a:picLocks noChangeAspect="1"/>
          </p:cNvPicPr>
          <p:nvPr userDrawn="1"/>
        </p:nvPicPr>
        <p:blipFill>
          <a:blip r:embed="rId2"/>
          <a:stretch>
            <a:fillRect/>
          </a:stretch>
        </p:blipFill>
        <p:spPr>
          <a:xfrm>
            <a:off x="10184921" y="6127200"/>
            <a:ext cx="1378800" cy="644130"/>
          </a:xfrm>
          <a:prstGeom prst="rect">
            <a:avLst/>
          </a:prstGeom>
        </p:spPr>
      </p:pic>
    </p:spTree>
    <p:extLst>
      <p:ext uri="{BB962C8B-B14F-4D97-AF65-F5344CB8AC3E}">
        <p14:creationId xmlns:p14="http://schemas.microsoft.com/office/powerpoint/2010/main" val="3394558529"/>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guide id="3" pos="7423" userDrawn="1">
          <p15:clr>
            <a:srgbClr val="FBAE40"/>
          </p15:clr>
        </p15:guide>
        <p15:guide id="4" orient="horz" pos="22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BFCA940-99C9-CD4C-B12B-03AE27EB59AB}"/>
              </a:ext>
            </a:extLst>
          </p:cNvPr>
          <p:cNvSpPr>
            <a:spLocks noGrp="1"/>
          </p:cNvSpPr>
          <p:nvPr>
            <p:ph type="title" hasCustomPrompt="1"/>
          </p:nvPr>
        </p:nvSpPr>
        <p:spPr>
          <a:xfrm>
            <a:off x="258232" y="411618"/>
            <a:ext cx="11737304" cy="443198"/>
          </a:xfrm>
          <a:prstGeom prst="rect">
            <a:avLst/>
          </a:prstGeom>
        </p:spPr>
        <p:txBody>
          <a:bodyPr wrap="square" lIns="0" tIns="0" rIns="0" bIns="0" anchor="b">
            <a:spAutoFit/>
          </a:bodyPr>
          <a:lstStyle>
            <a:lvl1pPr>
              <a:defRPr sz="3200" b="1">
                <a:latin typeface="Arial" panose="020B0604020202020204" pitchFamily="34" charset="0"/>
                <a:cs typeface="Arial" panose="020B0604020202020204" pitchFamily="34" charset="0"/>
              </a:defRPr>
            </a:lvl1pPr>
          </a:lstStyle>
          <a:p>
            <a:r>
              <a:rPr lang="en-GB"/>
              <a:t>Click to edit title</a:t>
            </a:r>
            <a:endParaRPr lang="en-US"/>
          </a:p>
        </p:txBody>
      </p:sp>
      <p:sp>
        <p:nvSpPr>
          <p:cNvPr id="13" name="Text Placeholder 3">
            <a:extLst>
              <a:ext uri="{FF2B5EF4-FFF2-40B4-BE49-F238E27FC236}">
                <a16:creationId xmlns:a16="http://schemas.microsoft.com/office/drawing/2014/main" id="{BABF67AD-DC29-AA4A-B3CD-9A8D41404684}"/>
              </a:ext>
            </a:extLst>
          </p:cNvPr>
          <p:cNvSpPr>
            <a:spLocks noGrp="1"/>
          </p:cNvSpPr>
          <p:nvPr>
            <p:ph type="body" sz="half" idx="2" hasCustomPrompt="1"/>
          </p:nvPr>
        </p:nvSpPr>
        <p:spPr>
          <a:xfrm>
            <a:off x="258232" y="881320"/>
            <a:ext cx="11734129" cy="333198"/>
          </a:xfrm>
          <a:prstGeom prst="rect">
            <a:avLst/>
          </a:prstGeom>
        </p:spPr>
        <p:txBody>
          <a:bodyPr lIns="0" tIns="0" bIns="0">
            <a:normAutofit/>
          </a:bodyPr>
          <a:lstStyle>
            <a:lvl1pPr marL="0" indent="0">
              <a:buNone/>
              <a:defRPr sz="2400" b="1">
                <a:solidFill>
                  <a:srgbClr val="94A4BA"/>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subtitle</a:t>
            </a:r>
          </a:p>
        </p:txBody>
      </p:sp>
      <p:sp>
        <p:nvSpPr>
          <p:cNvPr id="10" name="Oval 9">
            <a:extLst>
              <a:ext uri="{FF2B5EF4-FFF2-40B4-BE49-F238E27FC236}">
                <a16:creationId xmlns:a16="http://schemas.microsoft.com/office/drawing/2014/main" id="{FF9F88F5-603A-8945-AB8D-03D5BF8B5B94}"/>
              </a:ext>
            </a:extLst>
          </p:cNvPr>
          <p:cNvSpPr/>
          <p:nvPr userDrawn="1"/>
        </p:nvSpPr>
        <p:spPr>
          <a:xfrm>
            <a:off x="11573806" y="6314418"/>
            <a:ext cx="420413" cy="420413"/>
          </a:xfrm>
          <a:prstGeom prst="ellipse">
            <a:avLst/>
          </a:prstGeom>
          <a:solidFill>
            <a:srgbClr val="95A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3">
            <a:extLst>
              <a:ext uri="{FF2B5EF4-FFF2-40B4-BE49-F238E27FC236}">
                <a16:creationId xmlns:a16="http://schemas.microsoft.com/office/drawing/2014/main" id="{8FDF1F00-E1B6-6846-AF84-4E0FFAC49E3B}"/>
              </a:ext>
            </a:extLst>
          </p:cNvPr>
          <p:cNvSpPr>
            <a:spLocks noGrp="1"/>
          </p:cNvSpPr>
          <p:nvPr>
            <p:ph type="sldNum" sz="quarter" idx="12"/>
          </p:nvPr>
        </p:nvSpPr>
        <p:spPr>
          <a:xfrm>
            <a:off x="11392382" y="6328706"/>
            <a:ext cx="783260" cy="420412"/>
          </a:xfrm>
          <a:prstGeom prst="rect">
            <a:avLst/>
          </a:prstGeom>
        </p:spPr>
        <p:txBody>
          <a:bodyPr/>
          <a:lstStyle>
            <a:lvl1pPr algn="ctr">
              <a:defRPr sz="2000" b="1">
                <a:solidFill>
                  <a:schemeClr val="tx1"/>
                </a:solidFill>
                <a:latin typeface="Arial" panose="020B0604020202020204" pitchFamily="34" charset="0"/>
                <a:cs typeface="Arial" panose="020B0604020202020204" pitchFamily="34" charset="0"/>
              </a:defRPr>
            </a:lvl1pPr>
          </a:lstStyle>
          <a:p>
            <a:fld id="{102F06D9-9A38-FF48-91F7-097E2C66BBBE}" type="slidenum">
              <a:rPr lang="en-US" smtClean="0"/>
              <a:pPr/>
              <a:t>‹#›</a:t>
            </a:fld>
            <a:endParaRPr lang="en-US" dirty="0"/>
          </a:p>
        </p:txBody>
      </p:sp>
      <p:cxnSp>
        <p:nvCxnSpPr>
          <p:cNvPr id="14" name="Straight Connector 13">
            <a:extLst>
              <a:ext uri="{FF2B5EF4-FFF2-40B4-BE49-F238E27FC236}">
                <a16:creationId xmlns:a16="http://schemas.microsoft.com/office/drawing/2014/main" id="{8245B5E2-D6D5-0A48-A219-3819E69CA469}"/>
              </a:ext>
            </a:extLst>
          </p:cNvPr>
          <p:cNvCxnSpPr>
            <a:cxnSpLocks/>
          </p:cNvCxnSpPr>
          <p:nvPr userDrawn="1"/>
        </p:nvCxnSpPr>
        <p:spPr>
          <a:xfrm>
            <a:off x="288925" y="260648"/>
            <a:ext cx="11610975" cy="0"/>
          </a:xfrm>
          <a:prstGeom prst="line">
            <a:avLst/>
          </a:prstGeom>
          <a:ln w="50800">
            <a:solidFill>
              <a:srgbClr val="95A5BA"/>
            </a:solidFill>
          </a:ln>
        </p:spPr>
        <p:style>
          <a:lnRef idx="1">
            <a:schemeClr val="accent1"/>
          </a:lnRef>
          <a:fillRef idx="0">
            <a:schemeClr val="accent1"/>
          </a:fillRef>
          <a:effectRef idx="0">
            <a:schemeClr val="accent1"/>
          </a:effectRef>
          <a:fontRef idx="minor">
            <a:schemeClr val="tx1"/>
          </a:fontRef>
        </p:style>
      </p:cxnSp>
      <p:sp>
        <p:nvSpPr>
          <p:cNvPr id="15" name="Date Placeholder 1">
            <a:extLst>
              <a:ext uri="{FF2B5EF4-FFF2-40B4-BE49-F238E27FC236}">
                <a16:creationId xmlns:a16="http://schemas.microsoft.com/office/drawing/2014/main" id="{B9B4C999-48FC-AA43-8D7B-CE1FDD389BCE}"/>
              </a:ext>
            </a:extLst>
          </p:cNvPr>
          <p:cNvSpPr>
            <a:spLocks noGrp="1"/>
          </p:cNvSpPr>
          <p:nvPr>
            <p:ph type="dt" sz="half" idx="10"/>
          </p:nvPr>
        </p:nvSpPr>
        <p:spPr>
          <a:xfrm>
            <a:off x="176051" y="6453336"/>
            <a:ext cx="2607582" cy="365125"/>
          </a:xfrm>
          <a:prstGeom prst="rect">
            <a:avLst/>
          </a:prstGeom>
        </p:spPr>
        <p:txBody>
          <a:bodyPr/>
          <a:lstStyle>
            <a:lvl1pPr>
              <a:defRPr sz="1400"/>
            </a:lvl1pPr>
          </a:lstStyle>
          <a:p>
            <a:r>
              <a:rPr lang="en-US" dirty="0"/>
              <a:t>© Crown Copyright, Met Office</a:t>
            </a:r>
          </a:p>
        </p:txBody>
      </p:sp>
      <p:pic>
        <p:nvPicPr>
          <p:cNvPr id="16" name="Picture 15" descr="A close up of a sign&#10;&#10;Description automatically generated">
            <a:extLst>
              <a:ext uri="{FF2B5EF4-FFF2-40B4-BE49-F238E27FC236}">
                <a16:creationId xmlns:a16="http://schemas.microsoft.com/office/drawing/2014/main" id="{BCE84BAD-F065-BC4D-BD7A-39940C55D385}"/>
              </a:ext>
            </a:extLst>
          </p:cNvPr>
          <p:cNvPicPr>
            <a:picLocks noChangeAspect="1"/>
          </p:cNvPicPr>
          <p:nvPr userDrawn="1"/>
        </p:nvPicPr>
        <p:blipFill>
          <a:blip r:embed="rId2"/>
          <a:stretch>
            <a:fillRect/>
          </a:stretch>
        </p:blipFill>
        <p:spPr>
          <a:xfrm>
            <a:off x="10184921" y="6127200"/>
            <a:ext cx="1378800" cy="644130"/>
          </a:xfrm>
          <a:prstGeom prst="rect">
            <a:avLst/>
          </a:prstGeom>
        </p:spPr>
      </p:pic>
    </p:spTree>
    <p:extLst>
      <p:ext uri="{BB962C8B-B14F-4D97-AF65-F5344CB8AC3E}">
        <p14:creationId xmlns:p14="http://schemas.microsoft.com/office/powerpoint/2010/main" val="1925430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BFCA940-99C9-CD4C-B12B-03AE27EB59AB}"/>
              </a:ext>
            </a:extLst>
          </p:cNvPr>
          <p:cNvSpPr>
            <a:spLocks noGrp="1"/>
          </p:cNvSpPr>
          <p:nvPr>
            <p:ph type="title" hasCustomPrompt="1"/>
          </p:nvPr>
        </p:nvSpPr>
        <p:spPr>
          <a:xfrm>
            <a:off x="258232" y="411618"/>
            <a:ext cx="11644843" cy="443198"/>
          </a:xfrm>
          <a:prstGeom prst="rect">
            <a:avLst/>
          </a:prstGeom>
        </p:spPr>
        <p:txBody>
          <a:bodyPr wrap="square" lIns="0" tIns="0" rIns="0" bIns="0" anchor="b">
            <a:spAutoFit/>
          </a:bodyPr>
          <a:lstStyle>
            <a:lvl1pPr>
              <a:defRPr sz="3200" b="1">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3" name="Text Placeholder 3">
            <a:extLst>
              <a:ext uri="{FF2B5EF4-FFF2-40B4-BE49-F238E27FC236}">
                <a16:creationId xmlns:a16="http://schemas.microsoft.com/office/drawing/2014/main" id="{BABF67AD-DC29-AA4A-B3CD-9A8D41404684}"/>
              </a:ext>
            </a:extLst>
          </p:cNvPr>
          <p:cNvSpPr>
            <a:spLocks noGrp="1"/>
          </p:cNvSpPr>
          <p:nvPr>
            <p:ph type="body" sz="half" idx="2" hasCustomPrompt="1"/>
          </p:nvPr>
        </p:nvSpPr>
        <p:spPr>
          <a:xfrm>
            <a:off x="258232" y="881320"/>
            <a:ext cx="11644843" cy="333198"/>
          </a:xfrm>
          <a:prstGeom prst="rect">
            <a:avLst/>
          </a:prstGeom>
        </p:spPr>
        <p:txBody>
          <a:bodyPr lIns="0" tIns="0" bIns="0">
            <a:normAutofit/>
          </a:bodyPr>
          <a:lstStyle>
            <a:lvl1pPr marL="0" indent="0">
              <a:buNone/>
              <a:defRPr sz="2400" b="1">
                <a:solidFill>
                  <a:srgbClr val="D14826"/>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subtitle</a:t>
            </a:r>
          </a:p>
        </p:txBody>
      </p:sp>
      <p:sp>
        <p:nvSpPr>
          <p:cNvPr id="14" name="Oval 13">
            <a:extLst>
              <a:ext uri="{FF2B5EF4-FFF2-40B4-BE49-F238E27FC236}">
                <a16:creationId xmlns:a16="http://schemas.microsoft.com/office/drawing/2014/main" id="{A28FD049-38F6-3B44-A1AA-9D3CBF7851A1}"/>
              </a:ext>
            </a:extLst>
          </p:cNvPr>
          <p:cNvSpPr/>
          <p:nvPr userDrawn="1"/>
        </p:nvSpPr>
        <p:spPr>
          <a:xfrm>
            <a:off x="11573806" y="6314418"/>
            <a:ext cx="420413" cy="420413"/>
          </a:xfrm>
          <a:prstGeom prst="ellipse">
            <a:avLst/>
          </a:prstGeom>
          <a:solidFill>
            <a:srgbClr val="D1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3">
            <a:extLst>
              <a:ext uri="{FF2B5EF4-FFF2-40B4-BE49-F238E27FC236}">
                <a16:creationId xmlns:a16="http://schemas.microsoft.com/office/drawing/2014/main" id="{B985969A-4136-7247-A410-015FF9AD81E9}"/>
              </a:ext>
            </a:extLst>
          </p:cNvPr>
          <p:cNvSpPr>
            <a:spLocks noGrp="1"/>
          </p:cNvSpPr>
          <p:nvPr>
            <p:ph type="sldNum" sz="quarter" idx="12"/>
          </p:nvPr>
        </p:nvSpPr>
        <p:spPr>
          <a:xfrm>
            <a:off x="11392382" y="6328706"/>
            <a:ext cx="783260" cy="420412"/>
          </a:xfrm>
          <a:prstGeom prst="rect">
            <a:avLst/>
          </a:prstGeom>
        </p:spPr>
        <p:txBody>
          <a:bodyPr/>
          <a:lstStyle>
            <a:lvl1pPr algn="ctr">
              <a:defRPr sz="2000" b="1">
                <a:solidFill>
                  <a:schemeClr val="bg1"/>
                </a:solidFill>
                <a:latin typeface="Arial" panose="020B0604020202020204" pitchFamily="34" charset="0"/>
                <a:cs typeface="Arial" panose="020B0604020202020204" pitchFamily="34" charset="0"/>
              </a:defRPr>
            </a:lvl1pPr>
          </a:lstStyle>
          <a:p>
            <a:fld id="{102F06D9-9A38-FF48-91F7-097E2C66BBBE}" type="slidenum">
              <a:rPr lang="en-US" smtClean="0"/>
              <a:pPr/>
              <a:t>‹#›</a:t>
            </a:fld>
            <a:endParaRPr lang="en-US" dirty="0"/>
          </a:p>
        </p:txBody>
      </p:sp>
      <p:cxnSp>
        <p:nvCxnSpPr>
          <p:cNvPr id="17" name="Straight Connector 16">
            <a:extLst>
              <a:ext uri="{FF2B5EF4-FFF2-40B4-BE49-F238E27FC236}">
                <a16:creationId xmlns:a16="http://schemas.microsoft.com/office/drawing/2014/main" id="{39550F15-6FB3-A941-8EA4-50D6FF64CAC7}"/>
              </a:ext>
            </a:extLst>
          </p:cNvPr>
          <p:cNvCxnSpPr>
            <a:cxnSpLocks/>
          </p:cNvCxnSpPr>
          <p:nvPr userDrawn="1"/>
        </p:nvCxnSpPr>
        <p:spPr>
          <a:xfrm>
            <a:off x="288925" y="260648"/>
            <a:ext cx="11610975" cy="0"/>
          </a:xfrm>
          <a:prstGeom prst="line">
            <a:avLst/>
          </a:prstGeom>
          <a:ln w="50800">
            <a:solidFill>
              <a:srgbClr val="D14826"/>
            </a:solidFill>
          </a:ln>
        </p:spPr>
        <p:style>
          <a:lnRef idx="1">
            <a:schemeClr val="accent1"/>
          </a:lnRef>
          <a:fillRef idx="0">
            <a:schemeClr val="accent1"/>
          </a:fillRef>
          <a:effectRef idx="0">
            <a:schemeClr val="accent1"/>
          </a:effectRef>
          <a:fontRef idx="minor">
            <a:schemeClr val="tx1"/>
          </a:fontRef>
        </p:style>
      </p:cxnSp>
      <p:sp>
        <p:nvSpPr>
          <p:cNvPr id="10" name="Date Placeholder 1">
            <a:extLst>
              <a:ext uri="{FF2B5EF4-FFF2-40B4-BE49-F238E27FC236}">
                <a16:creationId xmlns:a16="http://schemas.microsoft.com/office/drawing/2014/main" id="{ED9A6860-C960-A84F-8DC4-D4D948984783}"/>
              </a:ext>
            </a:extLst>
          </p:cNvPr>
          <p:cNvSpPr>
            <a:spLocks noGrp="1"/>
          </p:cNvSpPr>
          <p:nvPr>
            <p:ph type="dt" sz="half" idx="10"/>
          </p:nvPr>
        </p:nvSpPr>
        <p:spPr>
          <a:xfrm>
            <a:off x="176051" y="6453336"/>
            <a:ext cx="2607582" cy="365125"/>
          </a:xfrm>
          <a:prstGeom prst="rect">
            <a:avLst/>
          </a:prstGeom>
        </p:spPr>
        <p:txBody>
          <a:bodyPr/>
          <a:lstStyle>
            <a:lvl1pPr>
              <a:defRPr sz="1400">
                <a:solidFill>
                  <a:schemeClr val="bg1"/>
                </a:solidFill>
              </a:defRPr>
            </a:lvl1pPr>
          </a:lstStyle>
          <a:p>
            <a:r>
              <a:rPr lang="en-US" dirty="0"/>
              <a:t>© Crown Copyright, Met Office</a:t>
            </a:r>
          </a:p>
        </p:txBody>
      </p:sp>
      <p:pic>
        <p:nvPicPr>
          <p:cNvPr id="3" name="Picture 2" descr="A picture containing drawing, food, plate&#10;&#10;Description automatically generated">
            <a:extLst>
              <a:ext uri="{FF2B5EF4-FFF2-40B4-BE49-F238E27FC236}">
                <a16:creationId xmlns:a16="http://schemas.microsoft.com/office/drawing/2014/main" id="{EBAA4964-EBA6-9245-BA21-83453C0E04FA}"/>
              </a:ext>
            </a:extLst>
          </p:cNvPr>
          <p:cNvPicPr>
            <a:picLocks noChangeAspect="1"/>
          </p:cNvPicPr>
          <p:nvPr userDrawn="1"/>
        </p:nvPicPr>
        <p:blipFill>
          <a:blip r:embed="rId2"/>
          <a:stretch>
            <a:fillRect/>
          </a:stretch>
        </p:blipFill>
        <p:spPr>
          <a:xfrm>
            <a:off x="10184400" y="6127200"/>
            <a:ext cx="1378800" cy="644130"/>
          </a:xfrm>
          <a:prstGeom prst="rect">
            <a:avLst/>
          </a:prstGeom>
        </p:spPr>
      </p:pic>
    </p:spTree>
    <p:extLst>
      <p:ext uri="{BB962C8B-B14F-4D97-AF65-F5344CB8AC3E}">
        <p14:creationId xmlns:p14="http://schemas.microsoft.com/office/powerpoint/2010/main" val="3635436400"/>
      </p:ext>
    </p:extLst>
  </p:cSld>
  <p:clrMapOvr>
    <a:masterClrMapping/>
  </p:clrMapOvr>
  <p:extLst>
    <p:ext uri="{DCECCB84-F9BA-43D5-87BE-67443E8EF086}">
      <p15:sldGuideLst xmlns:p15="http://schemas.microsoft.com/office/powerpoint/2012/main">
        <p15:guide id="1" orient="horz" pos="4247" userDrawn="1">
          <p15:clr>
            <a:srgbClr val="FBAE40"/>
          </p15:clr>
        </p15:guide>
        <p15:guide id="2" pos="3840">
          <p15:clr>
            <a:srgbClr val="FBAE40"/>
          </p15:clr>
        </p15:guide>
        <p15:guide id="3" orient="horz" pos="22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BFCA940-99C9-CD4C-B12B-03AE27EB59AB}"/>
              </a:ext>
            </a:extLst>
          </p:cNvPr>
          <p:cNvSpPr>
            <a:spLocks noGrp="1"/>
          </p:cNvSpPr>
          <p:nvPr>
            <p:ph type="title" hasCustomPrompt="1"/>
          </p:nvPr>
        </p:nvSpPr>
        <p:spPr>
          <a:xfrm>
            <a:off x="258232" y="411618"/>
            <a:ext cx="11644843" cy="443198"/>
          </a:xfrm>
          <a:prstGeom prst="rect">
            <a:avLst/>
          </a:prstGeom>
        </p:spPr>
        <p:txBody>
          <a:bodyPr wrap="square" lIns="0" tIns="0" rIns="0" bIns="0" anchor="b">
            <a:spAutoFit/>
          </a:bodyPr>
          <a:lstStyle>
            <a:lvl1pPr>
              <a:defRPr sz="3200" b="1">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3" name="Text Placeholder 3">
            <a:extLst>
              <a:ext uri="{FF2B5EF4-FFF2-40B4-BE49-F238E27FC236}">
                <a16:creationId xmlns:a16="http://schemas.microsoft.com/office/drawing/2014/main" id="{BABF67AD-DC29-AA4A-B3CD-9A8D41404684}"/>
              </a:ext>
            </a:extLst>
          </p:cNvPr>
          <p:cNvSpPr>
            <a:spLocks noGrp="1"/>
          </p:cNvSpPr>
          <p:nvPr>
            <p:ph type="body" sz="half" idx="2" hasCustomPrompt="1"/>
          </p:nvPr>
        </p:nvSpPr>
        <p:spPr>
          <a:xfrm>
            <a:off x="258232" y="881320"/>
            <a:ext cx="11644843" cy="333198"/>
          </a:xfrm>
          <a:prstGeom prst="rect">
            <a:avLst/>
          </a:prstGeom>
        </p:spPr>
        <p:txBody>
          <a:bodyPr lIns="0" tIns="0" bIns="0">
            <a:normAutofit/>
          </a:bodyPr>
          <a:lstStyle>
            <a:lvl1pPr marL="0" indent="0">
              <a:buNone/>
              <a:defRPr sz="2400" b="1">
                <a:solidFill>
                  <a:srgbClr val="95A4BA"/>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subtitle</a:t>
            </a:r>
          </a:p>
        </p:txBody>
      </p:sp>
      <p:sp>
        <p:nvSpPr>
          <p:cNvPr id="14" name="Oval 13">
            <a:extLst>
              <a:ext uri="{FF2B5EF4-FFF2-40B4-BE49-F238E27FC236}">
                <a16:creationId xmlns:a16="http://schemas.microsoft.com/office/drawing/2014/main" id="{A28FD049-38F6-3B44-A1AA-9D3CBF7851A1}"/>
              </a:ext>
            </a:extLst>
          </p:cNvPr>
          <p:cNvSpPr/>
          <p:nvPr userDrawn="1"/>
        </p:nvSpPr>
        <p:spPr>
          <a:xfrm>
            <a:off x="11573806" y="6314418"/>
            <a:ext cx="420413" cy="420413"/>
          </a:xfrm>
          <a:prstGeom prst="ellipse">
            <a:avLst/>
          </a:prstGeom>
          <a:solidFill>
            <a:srgbClr val="95A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3">
            <a:extLst>
              <a:ext uri="{FF2B5EF4-FFF2-40B4-BE49-F238E27FC236}">
                <a16:creationId xmlns:a16="http://schemas.microsoft.com/office/drawing/2014/main" id="{B985969A-4136-7247-A410-015FF9AD81E9}"/>
              </a:ext>
            </a:extLst>
          </p:cNvPr>
          <p:cNvSpPr>
            <a:spLocks noGrp="1"/>
          </p:cNvSpPr>
          <p:nvPr>
            <p:ph type="sldNum" sz="quarter" idx="12"/>
          </p:nvPr>
        </p:nvSpPr>
        <p:spPr>
          <a:xfrm>
            <a:off x="11392382" y="6328706"/>
            <a:ext cx="783260" cy="420412"/>
          </a:xfrm>
          <a:prstGeom prst="rect">
            <a:avLst/>
          </a:prstGeom>
        </p:spPr>
        <p:txBody>
          <a:bodyPr/>
          <a:lstStyle>
            <a:lvl1pPr algn="ctr">
              <a:defRPr sz="2000" b="1">
                <a:solidFill>
                  <a:schemeClr val="tx1"/>
                </a:solidFill>
                <a:latin typeface="Arial" panose="020B0604020202020204" pitchFamily="34" charset="0"/>
                <a:cs typeface="Arial" panose="020B0604020202020204" pitchFamily="34" charset="0"/>
              </a:defRPr>
            </a:lvl1pPr>
          </a:lstStyle>
          <a:p>
            <a:fld id="{102F06D9-9A38-FF48-91F7-097E2C66BBBE}" type="slidenum">
              <a:rPr lang="en-US" smtClean="0"/>
              <a:pPr/>
              <a:t>‹#›</a:t>
            </a:fld>
            <a:endParaRPr lang="en-US" dirty="0"/>
          </a:p>
        </p:txBody>
      </p:sp>
      <p:cxnSp>
        <p:nvCxnSpPr>
          <p:cNvPr id="17" name="Straight Connector 16">
            <a:extLst>
              <a:ext uri="{FF2B5EF4-FFF2-40B4-BE49-F238E27FC236}">
                <a16:creationId xmlns:a16="http://schemas.microsoft.com/office/drawing/2014/main" id="{39550F15-6FB3-A941-8EA4-50D6FF64CAC7}"/>
              </a:ext>
            </a:extLst>
          </p:cNvPr>
          <p:cNvCxnSpPr>
            <a:cxnSpLocks/>
          </p:cNvCxnSpPr>
          <p:nvPr userDrawn="1"/>
        </p:nvCxnSpPr>
        <p:spPr>
          <a:xfrm>
            <a:off x="288925" y="260648"/>
            <a:ext cx="11610975" cy="0"/>
          </a:xfrm>
          <a:prstGeom prst="line">
            <a:avLst/>
          </a:prstGeom>
          <a:ln w="50800">
            <a:solidFill>
              <a:srgbClr val="95A4BA"/>
            </a:solidFill>
          </a:ln>
        </p:spPr>
        <p:style>
          <a:lnRef idx="1">
            <a:schemeClr val="accent1"/>
          </a:lnRef>
          <a:fillRef idx="0">
            <a:schemeClr val="accent1"/>
          </a:fillRef>
          <a:effectRef idx="0">
            <a:schemeClr val="accent1"/>
          </a:effectRef>
          <a:fontRef idx="minor">
            <a:schemeClr val="tx1"/>
          </a:fontRef>
        </p:style>
      </p:cxnSp>
      <p:sp>
        <p:nvSpPr>
          <p:cNvPr id="10" name="Date Placeholder 1">
            <a:extLst>
              <a:ext uri="{FF2B5EF4-FFF2-40B4-BE49-F238E27FC236}">
                <a16:creationId xmlns:a16="http://schemas.microsoft.com/office/drawing/2014/main" id="{CCF1AA83-D172-9948-9F8A-8C94CD4EA49A}"/>
              </a:ext>
            </a:extLst>
          </p:cNvPr>
          <p:cNvSpPr>
            <a:spLocks noGrp="1"/>
          </p:cNvSpPr>
          <p:nvPr>
            <p:ph type="dt" sz="half" idx="10"/>
          </p:nvPr>
        </p:nvSpPr>
        <p:spPr>
          <a:xfrm>
            <a:off x="176051" y="6453336"/>
            <a:ext cx="2607582" cy="365125"/>
          </a:xfrm>
          <a:prstGeom prst="rect">
            <a:avLst/>
          </a:prstGeom>
        </p:spPr>
        <p:txBody>
          <a:bodyPr/>
          <a:lstStyle>
            <a:lvl1pPr>
              <a:defRPr sz="1400">
                <a:solidFill>
                  <a:schemeClr val="bg1"/>
                </a:solidFill>
              </a:defRPr>
            </a:lvl1pPr>
          </a:lstStyle>
          <a:p>
            <a:r>
              <a:rPr lang="en-US" dirty="0"/>
              <a:t>© Crown Copyright, Met Office</a:t>
            </a:r>
          </a:p>
        </p:txBody>
      </p:sp>
      <p:pic>
        <p:nvPicPr>
          <p:cNvPr id="9" name="Picture 8" descr="A picture containing drawing, food, plate&#10;&#10;Description automatically generated">
            <a:extLst>
              <a:ext uri="{FF2B5EF4-FFF2-40B4-BE49-F238E27FC236}">
                <a16:creationId xmlns:a16="http://schemas.microsoft.com/office/drawing/2014/main" id="{D65E5736-0182-9F4B-B919-87048D592D15}"/>
              </a:ext>
            </a:extLst>
          </p:cNvPr>
          <p:cNvPicPr>
            <a:picLocks noChangeAspect="1"/>
          </p:cNvPicPr>
          <p:nvPr userDrawn="1"/>
        </p:nvPicPr>
        <p:blipFill>
          <a:blip r:embed="rId2"/>
          <a:stretch>
            <a:fillRect/>
          </a:stretch>
        </p:blipFill>
        <p:spPr>
          <a:xfrm>
            <a:off x="10184400" y="6127200"/>
            <a:ext cx="1378800" cy="644130"/>
          </a:xfrm>
          <a:prstGeom prst="rect">
            <a:avLst/>
          </a:prstGeom>
        </p:spPr>
      </p:pic>
    </p:spTree>
    <p:extLst>
      <p:ext uri="{BB962C8B-B14F-4D97-AF65-F5344CB8AC3E}">
        <p14:creationId xmlns:p14="http://schemas.microsoft.com/office/powerpoint/2010/main" val="749161452"/>
      </p:ext>
    </p:extLst>
  </p:cSld>
  <p:clrMapOvr>
    <a:masterClrMapping/>
  </p:clrMapOvr>
  <p:extLst>
    <p:ext uri="{DCECCB84-F9BA-43D5-87BE-67443E8EF086}">
      <p15:sldGuideLst xmlns:p15="http://schemas.microsoft.com/office/powerpoint/2012/main">
        <p15:guide id="1" orient="horz" pos="4247">
          <p15:clr>
            <a:srgbClr val="FBAE40"/>
          </p15:clr>
        </p15:guide>
        <p15:guide id="2" pos="3840">
          <p15:clr>
            <a:srgbClr val="FBAE40"/>
          </p15:clr>
        </p15:guide>
        <p15:guide id="3" orient="horz" pos="22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75064"/>
      </p:ext>
    </p:extLst>
  </p:cSld>
  <p:clrMap bg1="lt1" tx1="dk1" bg2="lt2" tx2="dk2" accent1="accent1" accent2="accent2" accent3="accent3" accent4="accent4" accent5="accent5" accent6="accent6" hlink="hlink" folHlink="folHlink"/>
  <p:sldLayoutIdLst>
    <p:sldLayoutId id="2147483679" r:id="rId1"/>
    <p:sldLayoutId id="2147483702" r:id="rId2"/>
    <p:sldLayoutId id="2147483661" r:id="rId3"/>
    <p:sldLayoutId id="2147483662" r:id="rId4"/>
    <p:sldLayoutId id="2147483667" r:id="rId5"/>
    <p:sldLayoutId id="2147483675" r:id="rId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hyperlink" Target="https://github.com/ParaSiF" TargetMode="External"/><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11.jpeg"/><Relationship Id="rId11" Type="http://schemas.openxmlformats.org/officeDocument/2006/relationships/hyperlink" Target="https://fenicsproject.org/" TargetMode="External"/><Relationship Id="rId5" Type="http://schemas.openxmlformats.org/officeDocument/2006/relationships/image" Target="../media/image10.gif"/><Relationship Id="rId15" Type="http://schemas.openxmlformats.org/officeDocument/2006/relationships/hyperlink" Target="https://github.com/MxUI/MUI" TargetMode="External"/><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gif"/><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0D9C-88F8-44C2-B5D9-37D4A167D623}"/>
              </a:ext>
            </a:extLst>
          </p:cNvPr>
          <p:cNvSpPr>
            <a:spLocks noGrp="1"/>
          </p:cNvSpPr>
          <p:nvPr>
            <p:ph type="ctrTitle"/>
          </p:nvPr>
        </p:nvSpPr>
        <p:spPr>
          <a:xfrm>
            <a:off x="285327" y="2276872"/>
            <a:ext cx="8379702" cy="909493"/>
          </a:xfrm>
          <a:noFill/>
        </p:spPr>
        <p:txBody>
          <a:bodyPr/>
          <a:lstStyle/>
          <a:p>
            <a:r>
              <a:rPr lang="en-GB" dirty="0"/>
              <a:t>Integrated Simulation at the Exascale: coupling, synthesis &amp; performance</a:t>
            </a:r>
          </a:p>
        </p:txBody>
      </p:sp>
      <p:sp>
        <p:nvSpPr>
          <p:cNvPr id="3" name="Text Placeholder 2">
            <a:extLst>
              <a:ext uri="{FF2B5EF4-FFF2-40B4-BE49-F238E27FC236}">
                <a16:creationId xmlns:a16="http://schemas.microsoft.com/office/drawing/2014/main" id="{F39D0B86-73C5-4D55-AA45-38690849A43B}"/>
              </a:ext>
            </a:extLst>
          </p:cNvPr>
          <p:cNvSpPr>
            <a:spLocks noGrp="1"/>
          </p:cNvSpPr>
          <p:nvPr>
            <p:ph type="body" sz="quarter" idx="11"/>
          </p:nvPr>
        </p:nvSpPr>
        <p:spPr/>
        <p:txBody>
          <a:bodyPr/>
          <a:lstStyle/>
          <a:p>
            <a:r>
              <a:rPr lang="en-GB" dirty="0"/>
              <a:t>Engineer’s House, 11-12 October 2023</a:t>
            </a:r>
          </a:p>
        </p:txBody>
      </p:sp>
      <p:sp>
        <p:nvSpPr>
          <p:cNvPr id="4" name="Text Placeholder 3">
            <a:extLst>
              <a:ext uri="{FF2B5EF4-FFF2-40B4-BE49-F238E27FC236}">
                <a16:creationId xmlns:a16="http://schemas.microsoft.com/office/drawing/2014/main" id="{08F6B5BB-CEF5-49DD-8D24-256A35910724}"/>
              </a:ext>
            </a:extLst>
          </p:cNvPr>
          <p:cNvSpPr>
            <a:spLocks noGrp="1"/>
          </p:cNvSpPr>
          <p:nvPr>
            <p:ph type="body" sz="quarter" idx="12"/>
          </p:nvPr>
        </p:nvSpPr>
        <p:spPr>
          <a:noFill/>
        </p:spPr>
        <p:txBody>
          <a:bodyPr/>
          <a:lstStyle/>
          <a:p>
            <a:r>
              <a:rPr lang="en-GB" dirty="0"/>
              <a:t>Stephen Longshaw</a:t>
            </a:r>
          </a:p>
          <a:p>
            <a:r>
              <a:rPr lang="en-GB" dirty="0"/>
              <a:t>UKRI STFC, Daresbury Laboratory</a:t>
            </a:r>
          </a:p>
        </p:txBody>
      </p:sp>
    </p:spTree>
    <p:extLst>
      <p:ext uri="{BB962C8B-B14F-4D97-AF65-F5344CB8AC3E}">
        <p14:creationId xmlns:p14="http://schemas.microsoft.com/office/powerpoint/2010/main" val="3808243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dirty="0"/>
              <a:t>Project Status</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1</a:t>
            </a:fld>
            <a:endParaRPr lang="en-US" dirty="0"/>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dirty="0"/>
              <a:t>© Crown Copyright, Met Office</a:t>
            </a:r>
          </a:p>
        </p:txBody>
      </p:sp>
      <p:pic>
        <p:nvPicPr>
          <p:cNvPr id="3" name="Picture 2" descr="Floating offshore wind, what is it and how does it work? - Iberdrola">
            <a:extLst>
              <a:ext uri="{FF2B5EF4-FFF2-40B4-BE49-F238E27FC236}">
                <a16:creationId xmlns:a16="http://schemas.microsoft.com/office/drawing/2014/main" id="{9E6FDBBD-D3EB-9DA2-709F-BD476B819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472" y="2505755"/>
            <a:ext cx="3131375" cy="175877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603CB43-3C98-6FF2-FF5F-D4AFC36C67EB}"/>
              </a:ext>
            </a:extLst>
          </p:cNvPr>
          <p:cNvGrpSpPr/>
          <p:nvPr/>
        </p:nvGrpSpPr>
        <p:grpSpPr>
          <a:xfrm>
            <a:off x="3676980" y="2663979"/>
            <a:ext cx="3057257" cy="523220"/>
            <a:chOff x="3591253" y="1320946"/>
            <a:chExt cx="3057257" cy="523220"/>
          </a:xfrm>
        </p:grpSpPr>
        <p:cxnSp>
          <p:nvCxnSpPr>
            <p:cNvPr id="7" name="Straight Arrow Connector 6">
              <a:extLst>
                <a:ext uri="{FF2B5EF4-FFF2-40B4-BE49-F238E27FC236}">
                  <a16:creationId xmlns:a16="http://schemas.microsoft.com/office/drawing/2014/main" id="{AC95B49C-083E-7120-EEC6-0B17747E138B}"/>
                </a:ext>
              </a:extLst>
            </p:cNvPr>
            <p:cNvCxnSpPr>
              <a:cxnSpLocks/>
              <a:stCxn id="8" idx="1"/>
            </p:cNvCxnSpPr>
            <p:nvPr/>
          </p:nvCxnSpPr>
          <p:spPr>
            <a:xfrm flipH="1" flipV="1">
              <a:off x="3591253" y="1403105"/>
              <a:ext cx="1784511" cy="179451"/>
            </a:xfrm>
            <a:prstGeom prst="straightConnector1">
              <a:avLst/>
            </a:prstGeom>
            <a:ln w="38100">
              <a:solidFill>
                <a:schemeClr val="bg2">
                  <a:lumMod val="85000"/>
                </a:schemeClr>
              </a:solidFill>
              <a:tailEnd type="triangle"/>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sp>
          <p:nvSpPr>
            <p:cNvPr id="8" name="TextBox 7">
              <a:extLst>
                <a:ext uri="{FF2B5EF4-FFF2-40B4-BE49-F238E27FC236}">
                  <a16:creationId xmlns:a16="http://schemas.microsoft.com/office/drawing/2014/main" id="{61E5D5CA-AE92-C5F3-9491-96EB6103AB49}"/>
                </a:ext>
              </a:extLst>
            </p:cNvPr>
            <p:cNvSpPr txBox="1"/>
            <p:nvPr/>
          </p:nvSpPr>
          <p:spPr>
            <a:xfrm>
              <a:off x="5375764" y="1320946"/>
              <a:ext cx="1272746" cy="523220"/>
            </a:xfrm>
            <a:prstGeom prst="rect">
              <a:avLst/>
            </a:prstGeom>
            <a:noFill/>
          </p:spPr>
          <p:txBody>
            <a:bodyPr wrap="square" rtlCol="0">
              <a:spAutoFit/>
            </a:bodyPr>
            <a:lstStyle/>
            <a:p>
              <a:r>
                <a:rPr lang="en-GB" sz="1400" i="1" dirty="0">
                  <a:latin typeface="Arial" panose="020B0604020202020204" pitchFamily="34" charset="0"/>
                  <a:cs typeface="Arial" panose="020B0604020202020204" pitchFamily="34" charset="0"/>
                </a:rPr>
                <a:t>Structural</a:t>
              </a:r>
            </a:p>
            <a:p>
              <a:r>
                <a:rPr lang="en-GB" sz="1400" i="1" dirty="0">
                  <a:latin typeface="Arial" panose="020B0604020202020204" pitchFamily="34" charset="0"/>
                  <a:cs typeface="Arial" panose="020B0604020202020204" pitchFamily="34" charset="0"/>
                </a:rPr>
                <a:t>mechanics</a:t>
              </a:r>
            </a:p>
          </p:txBody>
        </p:sp>
      </p:grpSp>
      <p:grpSp>
        <p:nvGrpSpPr>
          <p:cNvPr id="9" name="Group 8">
            <a:extLst>
              <a:ext uri="{FF2B5EF4-FFF2-40B4-BE49-F238E27FC236}">
                <a16:creationId xmlns:a16="http://schemas.microsoft.com/office/drawing/2014/main" id="{469041C8-EF94-33E4-FF5D-EFC2734E1908}"/>
              </a:ext>
            </a:extLst>
          </p:cNvPr>
          <p:cNvGrpSpPr/>
          <p:nvPr/>
        </p:nvGrpSpPr>
        <p:grpSpPr>
          <a:xfrm>
            <a:off x="129101" y="2376409"/>
            <a:ext cx="3306383" cy="1189426"/>
            <a:chOff x="43374" y="1033376"/>
            <a:chExt cx="3306383" cy="1189426"/>
          </a:xfrm>
        </p:grpSpPr>
        <p:cxnSp>
          <p:nvCxnSpPr>
            <p:cNvPr id="10" name="Straight Arrow Connector 9">
              <a:extLst>
                <a:ext uri="{FF2B5EF4-FFF2-40B4-BE49-F238E27FC236}">
                  <a16:creationId xmlns:a16="http://schemas.microsoft.com/office/drawing/2014/main" id="{9FAC013A-18C9-C79E-FDC4-5F74E15AD82F}"/>
                </a:ext>
              </a:extLst>
            </p:cNvPr>
            <p:cNvCxnSpPr>
              <a:cxnSpLocks/>
            </p:cNvCxnSpPr>
            <p:nvPr/>
          </p:nvCxnSpPr>
          <p:spPr>
            <a:xfrm>
              <a:off x="1883213" y="1324780"/>
              <a:ext cx="1466544" cy="898022"/>
            </a:xfrm>
            <a:prstGeom prst="straightConnector1">
              <a:avLst/>
            </a:prstGeom>
            <a:ln w="38100">
              <a:solidFill>
                <a:schemeClr val="bg2">
                  <a:lumMod val="85000"/>
                </a:schemeClr>
              </a:solidFill>
              <a:tailEnd type="triangle"/>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sp>
          <p:nvSpPr>
            <p:cNvPr id="11" name="TextBox 10">
              <a:extLst>
                <a:ext uri="{FF2B5EF4-FFF2-40B4-BE49-F238E27FC236}">
                  <a16:creationId xmlns:a16="http://schemas.microsoft.com/office/drawing/2014/main" id="{B516BD83-BAFC-D428-1A1B-40F7D3500DD8}"/>
                </a:ext>
              </a:extLst>
            </p:cNvPr>
            <p:cNvSpPr txBox="1"/>
            <p:nvPr/>
          </p:nvSpPr>
          <p:spPr>
            <a:xfrm>
              <a:off x="43374" y="1033376"/>
              <a:ext cx="2063578" cy="523220"/>
            </a:xfrm>
            <a:prstGeom prst="rect">
              <a:avLst/>
            </a:prstGeom>
            <a:noFill/>
          </p:spPr>
          <p:txBody>
            <a:bodyPr wrap="square" rtlCol="0">
              <a:spAutoFit/>
            </a:bodyPr>
            <a:lstStyle/>
            <a:p>
              <a:r>
                <a:rPr lang="en-GB" sz="1400" i="1" dirty="0">
                  <a:latin typeface="Arial" panose="020B0604020202020204" pitchFamily="34" charset="0"/>
                  <a:cs typeface="Arial" panose="020B0604020202020204" pitchFamily="34" charset="0"/>
                </a:rPr>
                <a:t>Rigid floating body dynamics</a:t>
              </a:r>
            </a:p>
          </p:txBody>
        </p:sp>
      </p:grpSp>
      <p:grpSp>
        <p:nvGrpSpPr>
          <p:cNvPr id="16" name="Group 15">
            <a:extLst>
              <a:ext uri="{FF2B5EF4-FFF2-40B4-BE49-F238E27FC236}">
                <a16:creationId xmlns:a16="http://schemas.microsoft.com/office/drawing/2014/main" id="{411E5CFC-81A0-F505-0302-1B9AFD93F965}"/>
              </a:ext>
            </a:extLst>
          </p:cNvPr>
          <p:cNvGrpSpPr/>
          <p:nvPr/>
        </p:nvGrpSpPr>
        <p:grpSpPr>
          <a:xfrm>
            <a:off x="3971121" y="2125295"/>
            <a:ext cx="2063578" cy="1586824"/>
            <a:chOff x="4057186" y="2796169"/>
            <a:chExt cx="2063578" cy="1586824"/>
          </a:xfrm>
        </p:grpSpPr>
        <p:cxnSp>
          <p:nvCxnSpPr>
            <p:cNvPr id="17" name="Straight Arrow Connector 16">
              <a:extLst>
                <a:ext uri="{FF2B5EF4-FFF2-40B4-BE49-F238E27FC236}">
                  <a16:creationId xmlns:a16="http://schemas.microsoft.com/office/drawing/2014/main" id="{9CE4B081-B5C0-4629-34A8-5C54282C97D7}"/>
                </a:ext>
              </a:extLst>
            </p:cNvPr>
            <p:cNvCxnSpPr>
              <a:cxnSpLocks/>
              <a:stCxn id="18" idx="2"/>
            </p:cNvCxnSpPr>
            <p:nvPr/>
          </p:nvCxnSpPr>
          <p:spPr>
            <a:xfrm flipH="1">
              <a:off x="4358645" y="3103946"/>
              <a:ext cx="730330" cy="1279047"/>
            </a:xfrm>
            <a:prstGeom prst="straightConnector1">
              <a:avLst/>
            </a:prstGeom>
            <a:ln w="38100">
              <a:solidFill>
                <a:schemeClr val="bg2">
                  <a:lumMod val="85000"/>
                </a:schemeClr>
              </a:solidFill>
              <a:tailEnd type="triangle"/>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sp>
          <p:nvSpPr>
            <p:cNvPr id="18" name="TextBox 17">
              <a:extLst>
                <a:ext uri="{FF2B5EF4-FFF2-40B4-BE49-F238E27FC236}">
                  <a16:creationId xmlns:a16="http://schemas.microsoft.com/office/drawing/2014/main" id="{8E82BE77-01C9-9C9A-6D51-C5B43EA1F6F9}"/>
                </a:ext>
              </a:extLst>
            </p:cNvPr>
            <p:cNvSpPr txBox="1"/>
            <p:nvPr/>
          </p:nvSpPr>
          <p:spPr>
            <a:xfrm>
              <a:off x="4057186" y="2796169"/>
              <a:ext cx="2063578" cy="307777"/>
            </a:xfrm>
            <a:prstGeom prst="rect">
              <a:avLst/>
            </a:prstGeom>
            <a:noFill/>
          </p:spPr>
          <p:txBody>
            <a:bodyPr wrap="square" rtlCol="0">
              <a:spAutoFit/>
            </a:bodyPr>
            <a:lstStyle/>
            <a:p>
              <a:r>
                <a:rPr lang="en-GB" sz="1400" i="1" dirty="0">
                  <a:latin typeface="Arial" panose="020B0604020202020204" pitchFamily="34" charset="0"/>
                  <a:cs typeface="Arial" panose="020B0604020202020204" pitchFamily="34" charset="0"/>
                </a:rPr>
                <a:t>Flexible tethering</a:t>
              </a:r>
            </a:p>
          </p:txBody>
        </p:sp>
      </p:grpSp>
      <p:grpSp>
        <p:nvGrpSpPr>
          <p:cNvPr id="26" name="Group 25">
            <a:extLst>
              <a:ext uri="{FF2B5EF4-FFF2-40B4-BE49-F238E27FC236}">
                <a16:creationId xmlns:a16="http://schemas.microsoft.com/office/drawing/2014/main" id="{F6C94EB2-1B36-1C99-1C2A-BCED5BE034F0}"/>
              </a:ext>
            </a:extLst>
          </p:cNvPr>
          <p:cNvGrpSpPr/>
          <p:nvPr/>
        </p:nvGrpSpPr>
        <p:grpSpPr>
          <a:xfrm>
            <a:off x="1954492" y="2130584"/>
            <a:ext cx="2359066" cy="2129169"/>
            <a:chOff x="1868765" y="787551"/>
            <a:chExt cx="2359066" cy="2129169"/>
          </a:xfrm>
        </p:grpSpPr>
        <p:cxnSp>
          <p:nvCxnSpPr>
            <p:cNvPr id="27" name="Straight Arrow Connector 26">
              <a:extLst>
                <a:ext uri="{FF2B5EF4-FFF2-40B4-BE49-F238E27FC236}">
                  <a16:creationId xmlns:a16="http://schemas.microsoft.com/office/drawing/2014/main" id="{AE2F1032-701E-7848-F985-AAAC5507E41C}"/>
                </a:ext>
              </a:extLst>
            </p:cNvPr>
            <p:cNvCxnSpPr>
              <a:cxnSpLocks/>
              <a:stCxn id="28" idx="2"/>
            </p:cNvCxnSpPr>
            <p:nvPr/>
          </p:nvCxnSpPr>
          <p:spPr>
            <a:xfrm flipH="1">
              <a:off x="2348448" y="1095328"/>
              <a:ext cx="699850" cy="1821392"/>
            </a:xfrm>
            <a:prstGeom prst="straightConnector1">
              <a:avLst/>
            </a:prstGeom>
            <a:ln w="38100">
              <a:solidFill>
                <a:schemeClr val="bg2">
                  <a:lumMod val="85000"/>
                </a:schemeClr>
              </a:solidFill>
              <a:tailEnd type="triangle"/>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sp>
          <p:nvSpPr>
            <p:cNvPr id="28" name="TextBox 27">
              <a:extLst>
                <a:ext uri="{FF2B5EF4-FFF2-40B4-BE49-F238E27FC236}">
                  <a16:creationId xmlns:a16="http://schemas.microsoft.com/office/drawing/2014/main" id="{88BEB925-F83C-9DEB-3218-0A22E7D2375D}"/>
                </a:ext>
              </a:extLst>
            </p:cNvPr>
            <p:cNvSpPr txBox="1"/>
            <p:nvPr/>
          </p:nvSpPr>
          <p:spPr>
            <a:xfrm>
              <a:off x="1868765" y="787551"/>
              <a:ext cx="2359066" cy="307777"/>
            </a:xfrm>
            <a:prstGeom prst="rect">
              <a:avLst/>
            </a:prstGeom>
            <a:noFill/>
          </p:spPr>
          <p:txBody>
            <a:bodyPr wrap="square" rtlCol="0">
              <a:spAutoFit/>
            </a:bodyPr>
            <a:lstStyle/>
            <a:p>
              <a:r>
                <a:rPr lang="en-GB" sz="1400" i="1" dirty="0">
                  <a:latin typeface="Arial" panose="020B0604020202020204" pitchFamily="34" charset="0"/>
                  <a:cs typeface="Arial" panose="020B0604020202020204" pitchFamily="34" charset="0"/>
                </a:rPr>
                <a:t>Anchors (soil-structure)</a:t>
              </a:r>
            </a:p>
          </p:txBody>
        </p:sp>
      </p:grpSp>
      <p:grpSp>
        <p:nvGrpSpPr>
          <p:cNvPr id="29" name="Group 28">
            <a:extLst>
              <a:ext uri="{FF2B5EF4-FFF2-40B4-BE49-F238E27FC236}">
                <a16:creationId xmlns:a16="http://schemas.microsoft.com/office/drawing/2014/main" id="{E26BF6A5-4BBE-2C84-6433-42145F2DC4ED}"/>
              </a:ext>
            </a:extLst>
          </p:cNvPr>
          <p:cNvGrpSpPr/>
          <p:nvPr/>
        </p:nvGrpSpPr>
        <p:grpSpPr>
          <a:xfrm>
            <a:off x="261778" y="3998143"/>
            <a:ext cx="2067532" cy="527997"/>
            <a:chOff x="176051" y="2655110"/>
            <a:chExt cx="2067532" cy="527997"/>
          </a:xfrm>
        </p:grpSpPr>
        <p:cxnSp>
          <p:nvCxnSpPr>
            <p:cNvPr id="30" name="Straight Arrow Connector 29">
              <a:extLst>
                <a:ext uri="{FF2B5EF4-FFF2-40B4-BE49-F238E27FC236}">
                  <a16:creationId xmlns:a16="http://schemas.microsoft.com/office/drawing/2014/main" id="{42D074C9-DAA5-FB39-8FDB-CED9C50417A5}"/>
                </a:ext>
              </a:extLst>
            </p:cNvPr>
            <p:cNvCxnSpPr>
              <a:cxnSpLocks/>
              <a:stCxn id="31" idx="3"/>
            </p:cNvCxnSpPr>
            <p:nvPr/>
          </p:nvCxnSpPr>
          <p:spPr>
            <a:xfrm flipV="1">
              <a:off x="1543733" y="2655110"/>
              <a:ext cx="699850" cy="266387"/>
            </a:xfrm>
            <a:prstGeom prst="straightConnector1">
              <a:avLst/>
            </a:prstGeom>
            <a:ln w="38100">
              <a:solidFill>
                <a:schemeClr val="bg2">
                  <a:lumMod val="85000"/>
                </a:schemeClr>
              </a:solidFill>
              <a:tailEnd type="triangle"/>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sp>
          <p:nvSpPr>
            <p:cNvPr id="31" name="TextBox 30">
              <a:extLst>
                <a:ext uri="{FF2B5EF4-FFF2-40B4-BE49-F238E27FC236}">
                  <a16:creationId xmlns:a16="http://schemas.microsoft.com/office/drawing/2014/main" id="{897A7FAF-BFD9-BBEC-AC14-5E1B79531822}"/>
                </a:ext>
              </a:extLst>
            </p:cNvPr>
            <p:cNvSpPr txBox="1"/>
            <p:nvPr/>
          </p:nvSpPr>
          <p:spPr>
            <a:xfrm>
              <a:off x="176051" y="2659887"/>
              <a:ext cx="1367682" cy="523220"/>
            </a:xfrm>
            <a:prstGeom prst="rect">
              <a:avLst/>
            </a:prstGeom>
            <a:noFill/>
          </p:spPr>
          <p:txBody>
            <a:bodyPr wrap="none" rtlCol="0">
              <a:spAutoFit/>
            </a:bodyPr>
            <a:lstStyle/>
            <a:p>
              <a:r>
                <a:rPr lang="en-GB" sz="1400" i="1" dirty="0">
                  <a:latin typeface="Arial" panose="020B0604020202020204" pitchFamily="34" charset="0"/>
                  <a:cs typeface="Arial" panose="020B0604020202020204" pitchFamily="34" charset="0"/>
                </a:rPr>
                <a:t>Granular (soil) </a:t>
              </a:r>
            </a:p>
            <a:p>
              <a:r>
                <a:rPr lang="en-GB" sz="1400" i="1" dirty="0">
                  <a:latin typeface="Arial" panose="020B0604020202020204" pitchFamily="34" charset="0"/>
                  <a:cs typeface="Arial" panose="020B0604020202020204" pitchFamily="34" charset="0"/>
                </a:rPr>
                <a:t>mechanics</a:t>
              </a:r>
            </a:p>
          </p:txBody>
        </p:sp>
      </p:grpSp>
      <p:pic>
        <p:nvPicPr>
          <p:cNvPr id="1036" name="Picture 12" descr="Interior of JET">
            <a:extLst>
              <a:ext uri="{FF2B5EF4-FFF2-40B4-BE49-F238E27FC236}">
                <a16:creationId xmlns:a16="http://schemas.microsoft.com/office/drawing/2014/main" id="{E7CD458D-493D-BD46-9954-1DA929A46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00" y="4627167"/>
            <a:ext cx="2729979" cy="182139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9A12CCD-3921-48C0-3436-6762FDAC6C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4025" y="4630585"/>
            <a:ext cx="2997132" cy="168838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E1276735-5B00-71FC-A4AA-96D4BAFEFE35}"/>
              </a:ext>
            </a:extLst>
          </p:cNvPr>
          <p:cNvSpPr txBox="1"/>
          <p:nvPr/>
        </p:nvSpPr>
        <p:spPr>
          <a:xfrm>
            <a:off x="-1957388" y="4371975"/>
            <a:ext cx="184731" cy="369332"/>
          </a:xfrm>
          <a:prstGeom prst="rect">
            <a:avLst/>
          </a:prstGeom>
          <a:noFill/>
        </p:spPr>
        <p:txBody>
          <a:bodyPr wrap="none" rtlCol="0">
            <a:spAutoFit/>
          </a:bodyPr>
          <a:lstStyle/>
          <a:p>
            <a:endParaRPr lang="en-GB" dirty="0"/>
          </a:p>
        </p:txBody>
      </p:sp>
      <p:sp>
        <p:nvSpPr>
          <p:cNvPr id="1033" name="TextBox 1032">
            <a:extLst>
              <a:ext uri="{FF2B5EF4-FFF2-40B4-BE49-F238E27FC236}">
                <a16:creationId xmlns:a16="http://schemas.microsoft.com/office/drawing/2014/main" id="{EAAFFD52-BC96-7E81-0241-2B58E69B4867}"/>
              </a:ext>
            </a:extLst>
          </p:cNvPr>
          <p:cNvSpPr txBox="1"/>
          <p:nvPr/>
        </p:nvSpPr>
        <p:spPr>
          <a:xfrm>
            <a:off x="176050" y="905661"/>
            <a:ext cx="7176220" cy="1107996"/>
          </a:xfrm>
          <a:prstGeom prst="rect">
            <a:avLst/>
          </a:prstGeom>
          <a:noFill/>
        </p:spPr>
        <p:txBody>
          <a:bodyPr wrap="square" rtlCol="0">
            <a:spAutoFit/>
          </a:bodyPr>
          <a:lstStyle/>
          <a:p>
            <a:pPr marL="285750" indent="-285750">
              <a:buFont typeface="Arial" panose="020B0604020202020204" pitchFamily="34" charset="0"/>
              <a:buChar char="•"/>
            </a:pPr>
            <a:r>
              <a:rPr lang="en-GB" dirty="0"/>
              <a:t>Multi-physics/scale simulations at the exascale:</a:t>
            </a:r>
          </a:p>
          <a:p>
            <a:pPr marL="857250" lvl="1" indent="-400050">
              <a:buFont typeface="Courier New" panose="02070309020205020404" pitchFamily="49" charset="0"/>
              <a:buChar char="o"/>
            </a:pPr>
            <a:r>
              <a:rPr lang="en-GB" sz="1600" i="1" dirty="0"/>
              <a:t>Software (solvers and libraries)</a:t>
            </a:r>
          </a:p>
          <a:p>
            <a:pPr marL="857250" lvl="1" indent="-400050">
              <a:buFont typeface="Courier New" panose="02070309020205020404" pitchFamily="49" charset="0"/>
              <a:buChar char="o"/>
            </a:pPr>
            <a:r>
              <a:rPr lang="en-GB" sz="1600" i="1" dirty="0"/>
              <a:t>Algorithms and mathematical fundamentals</a:t>
            </a:r>
          </a:p>
          <a:p>
            <a:pPr marL="857250" lvl="1" indent="-400050">
              <a:buFont typeface="Courier New" panose="02070309020205020404" pitchFamily="49" charset="0"/>
              <a:buChar char="o"/>
            </a:pPr>
            <a:r>
              <a:rPr lang="en-GB" sz="1600" i="1" dirty="0"/>
              <a:t>Reproducibility and distribution</a:t>
            </a:r>
          </a:p>
        </p:txBody>
      </p:sp>
      <p:sp>
        <p:nvSpPr>
          <p:cNvPr id="1039" name="TextBox 1038">
            <a:extLst>
              <a:ext uri="{FF2B5EF4-FFF2-40B4-BE49-F238E27FC236}">
                <a16:creationId xmlns:a16="http://schemas.microsoft.com/office/drawing/2014/main" id="{EA0129A2-5772-AF59-33F5-041D440D651C}"/>
              </a:ext>
            </a:extLst>
          </p:cNvPr>
          <p:cNvSpPr txBox="1"/>
          <p:nvPr/>
        </p:nvSpPr>
        <p:spPr>
          <a:xfrm>
            <a:off x="6305020" y="896980"/>
            <a:ext cx="5757880" cy="1846659"/>
          </a:xfrm>
          <a:prstGeom prst="rect">
            <a:avLst/>
          </a:prstGeom>
          <a:noFill/>
        </p:spPr>
        <p:txBody>
          <a:bodyPr wrap="square" rtlCol="0">
            <a:spAutoFit/>
          </a:bodyPr>
          <a:lstStyle/>
          <a:p>
            <a:pPr marL="285750" indent="-285750">
              <a:buFont typeface="Arial" panose="020B0604020202020204" pitchFamily="34" charset="0"/>
              <a:buChar char="•"/>
            </a:pPr>
            <a:r>
              <a:rPr lang="en-GB" dirty="0"/>
              <a:t>Generalised code coupling software:</a:t>
            </a:r>
          </a:p>
          <a:p>
            <a:pPr marL="742950" lvl="1" indent="-285750">
              <a:buFont typeface="Courier New" panose="02070309020205020404" pitchFamily="49" charset="0"/>
              <a:buChar char="o"/>
            </a:pPr>
            <a:r>
              <a:rPr lang="en-GB" sz="1600" i="1" dirty="0"/>
              <a:t>Multiscale Universal Interface (MUI)</a:t>
            </a:r>
          </a:p>
          <a:p>
            <a:pPr marL="742950" lvl="1" indent="-285750">
              <a:buFont typeface="Courier New" panose="02070309020205020404" pitchFamily="49" charset="0"/>
              <a:buChar char="o"/>
            </a:pPr>
            <a:r>
              <a:rPr lang="en-GB" sz="1600" i="1" dirty="0"/>
              <a:t>Header-only C++</a:t>
            </a:r>
          </a:p>
          <a:p>
            <a:pPr marL="742950" lvl="1" indent="-285750">
              <a:buFont typeface="Courier New" panose="02070309020205020404" pitchFamily="49" charset="0"/>
              <a:buChar char="o"/>
            </a:pPr>
            <a:r>
              <a:rPr lang="en-GB" sz="1600" i="1" dirty="0"/>
              <a:t>MPI inter-solver communications</a:t>
            </a:r>
          </a:p>
          <a:p>
            <a:pPr marL="742950" lvl="1" indent="-285750">
              <a:buFont typeface="Courier New" panose="02070309020205020404" pitchFamily="49" charset="0"/>
              <a:buChar char="o"/>
            </a:pPr>
            <a:r>
              <a:rPr lang="en-GB" sz="1600" b="1" i="1" dirty="0"/>
              <a:t>Self-contained</a:t>
            </a:r>
            <a:r>
              <a:rPr lang="en-GB" sz="1600" i="1" dirty="0"/>
              <a:t> linear algebra</a:t>
            </a:r>
          </a:p>
          <a:p>
            <a:pPr marL="742950" lvl="1" indent="-285750">
              <a:buFont typeface="Courier New" panose="02070309020205020404" pitchFamily="49" charset="0"/>
              <a:buChar char="o"/>
            </a:pPr>
            <a:r>
              <a:rPr lang="en-GB" sz="1600" b="1" i="1" dirty="0"/>
              <a:t>Extensible</a:t>
            </a:r>
            <a:r>
              <a:rPr lang="en-GB" sz="1600" i="1" dirty="0"/>
              <a:t> spatial and temporal data sampling</a:t>
            </a:r>
          </a:p>
          <a:p>
            <a:pPr marL="742950" lvl="1" indent="-285750">
              <a:buFont typeface="Courier New" panose="02070309020205020404" pitchFamily="49" charset="0"/>
              <a:buChar char="o"/>
            </a:pPr>
            <a:endParaRPr lang="en-GB" sz="1600" i="1" dirty="0"/>
          </a:p>
        </p:txBody>
      </p:sp>
      <p:pic>
        <p:nvPicPr>
          <p:cNvPr id="1041" name="Picture 1040" descr="About the logo | University of Cambridge">
            <a:extLst>
              <a:ext uri="{FF2B5EF4-FFF2-40B4-BE49-F238E27FC236}">
                <a16:creationId xmlns:a16="http://schemas.microsoft.com/office/drawing/2014/main" id="{5590ABE4-650B-4218-E4E2-9A4807EF69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0161" y="348324"/>
            <a:ext cx="1557144" cy="408751"/>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4">
            <a:extLst>
              <a:ext uri="{FF2B5EF4-FFF2-40B4-BE49-F238E27FC236}">
                <a16:creationId xmlns:a16="http://schemas.microsoft.com/office/drawing/2014/main" id="{8A9D6C24-AC27-E954-76FF-E0837ED2F4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4390" y="373690"/>
            <a:ext cx="1208087" cy="35393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1043">
            <a:extLst>
              <a:ext uri="{FF2B5EF4-FFF2-40B4-BE49-F238E27FC236}">
                <a16:creationId xmlns:a16="http://schemas.microsoft.com/office/drawing/2014/main" id="{25287BA1-A644-3186-DAA4-26A417C181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2276" y="325628"/>
            <a:ext cx="1557143" cy="40064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10" descr="University logo | University brand | StaffNet | The University of Manchester">
            <a:extLst>
              <a:ext uri="{FF2B5EF4-FFF2-40B4-BE49-F238E27FC236}">
                <a16:creationId xmlns:a16="http://schemas.microsoft.com/office/drawing/2014/main" id="{9D23E9BA-E39D-474B-C252-6B4A8DE3D97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243" t="18202" r="16091" b="18082"/>
          <a:stretch/>
        </p:blipFill>
        <p:spPr bwMode="auto">
          <a:xfrm>
            <a:off x="10787448" y="344763"/>
            <a:ext cx="1208087" cy="521901"/>
          </a:xfrm>
          <a:prstGeom prst="rect">
            <a:avLst/>
          </a:prstGeom>
          <a:noFill/>
          <a:extLst>
            <a:ext uri="{909E8E84-426E-40DD-AFC4-6F175D3DCCD1}">
              <a14:hiddenFill xmlns:a14="http://schemas.microsoft.com/office/drawing/2010/main">
                <a:solidFill>
                  <a:srgbClr val="FFFFFF"/>
                </a:solidFill>
              </a14:hiddenFill>
            </a:ext>
          </a:extLst>
        </p:spPr>
      </p:pic>
      <p:grpSp>
        <p:nvGrpSpPr>
          <p:cNvPr id="1068" name="Group 1067">
            <a:extLst>
              <a:ext uri="{FF2B5EF4-FFF2-40B4-BE49-F238E27FC236}">
                <a16:creationId xmlns:a16="http://schemas.microsoft.com/office/drawing/2014/main" id="{238377FD-1C65-EB22-DA6B-B8BD10C66FF0}"/>
              </a:ext>
            </a:extLst>
          </p:cNvPr>
          <p:cNvGrpSpPr/>
          <p:nvPr/>
        </p:nvGrpSpPr>
        <p:grpSpPr>
          <a:xfrm>
            <a:off x="10019706" y="5164143"/>
            <a:ext cx="2217721" cy="858469"/>
            <a:chOff x="9706085" y="4937827"/>
            <a:chExt cx="2706925" cy="1047837"/>
          </a:xfrm>
        </p:grpSpPr>
        <p:pic>
          <p:nvPicPr>
            <p:cNvPr id="1040" name="Picture 16" descr="ulhpc-docs/docs/software/cae/fenics.md at master · ULHPC/ulhpc-docs · GitHub">
              <a:extLst>
                <a:ext uri="{FF2B5EF4-FFF2-40B4-BE49-F238E27FC236}">
                  <a16:creationId xmlns:a16="http://schemas.microsoft.com/office/drawing/2014/main" id="{7418F9EF-C9E9-F8F5-B4B8-C54F2AB320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23876" y="4937827"/>
              <a:ext cx="1924061" cy="672169"/>
            </a:xfrm>
            <a:prstGeom prst="rect">
              <a:avLst/>
            </a:prstGeom>
            <a:noFill/>
            <a:extLst>
              <a:ext uri="{909E8E84-426E-40DD-AFC4-6F175D3DCCD1}">
                <a14:hiddenFill xmlns:a14="http://schemas.microsoft.com/office/drawing/2010/main">
                  <a:solidFill>
                    <a:srgbClr val="FFFFFF"/>
                  </a:solidFill>
                </a14:hiddenFill>
              </a:ext>
            </a:extLst>
          </p:spPr>
        </p:pic>
        <p:sp>
          <p:nvSpPr>
            <p:cNvPr id="1049" name="TextBox 1048">
              <a:extLst>
                <a:ext uri="{FF2B5EF4-FFF2-40B4-BE49-F238E27FC236}">
                  <a16:creationId xmlns:a16="http://schemas.microsoft.com/office/drawing/2014/main" id="{6475FDC4-AC27-FC84-2CA7-E5495C6A761A}"/>
                </a:ext>
              </a:extLst>
            </p:cNvPr>
            <p:cNvSpPr txBox="1"/>
            <p:nvPr/>
          </p:nvSpPr>
          <p:spPr>
            <a:xfrm>
              <a:off x="9706085" y="5609995"/>
              <a:ext cx="2706925" cy="375669"/>
            </a:xfrm>
            <a:prstGeom prst="rect">
              <a:avLst/>
            </a:prstGeom>
            <a:noFill/>
          </p:spPr>
          <p:txBody>
            <a:bodyPr wrap="square">
              <a:spAutoFit/>
            </a:bodyPr>
            <a:lstStyle/>
            <a:p>
              <a:pPr algn="ctr"/>
              <a:r>
                <a:rPr lang="en-GB" sz="1400" b="1" dirty="0">
                  <a:hlinkClick r:id="rId11"/>
                </a:rPr>
                <a:t>https://fenicsproject.org</a:t>
              </a:r>
              <a:r>
                <a:rPr lang="en-GB" sz="1400" b="1" dirty="0"/>
                <a:t> </a:t>
              </a:r>
            </a:p>
          </p:txBody>
        </p:sp>
      </p:grpSp>
      <p:grpSp>
        <p:nvGrpSpPr>
          <p:cNvPr id="1059" name="Group 1058">
            <a:extLst>
              <a:ext uri="{FF2B5EF4-FFF2-40B4-BE49-F238E27FC236}">
                <a16:creationId xmlns:a16="http://schemas.microsoft.com/office/drawing/2014/main" id="{AE635A5E-8711-3F67-A7C8-464B0B2F432B}"/>
              </a:ext>
            </a:extLst>
          </p:cNvPr>
          <p:cNvGrpSpPr/>
          <p:nvPr/>
        </p:nvGrpSpPr>
        <p:grpSpPr>
          <a:xfrm>
            <a:off x="168070" y="2788252"/>
            <a:ext cx="2365037" cy="1080545"/>
            <a:chOff x="168070" y="2788252"/>
            <a:chExt cx="2365037" cy="1080545"/>
          </a:xfrm>
        </p:grpSpPr>
        <p:grpSp>
          <p:nvGrpSpPr>
            <p:cNvPr id="22" name="Group 21">
              <a:extLst>
                <a:ext uri="{FF2B5EF4-FFF2-40B4-BE49-F238E27FC236}">
                  <a16:creationId xmlns:a16="http://schemas.microsoft.com/office/drawing/2014/main" id="{3088D5C1-6DF0-113A-31E8-D2DF1882FA16}"/>
                </a:ext>
              </a:extLst>
            </p:cNvPr>
            <p:cNvGrpSpPr/>
            <p:nvPr/>
          </p:nvGrpSpPr>
          <p:grpSpPr>
            <a:xfrm>
              <a:off x="168070" y="2788252"/>
              <a:ext cx="2365037" cy="906929"/>
              <a:chOff x="370627" y="670802"/>
              <a:chExt cx="2365037" cy="906929"/>
            </a:xfrm>
          </p:grpSpPr>
          <p:sp>
            <p:nvSpPr>
              <p:cNvPr id="24" name="TextBox 23">
                <a:extLst>
                  <a:ext uri="{FF2B5EF4-FFF2-40B4-BE49-F238E27FC236}">
                    <a16:creationId xmlns:a16="http://schemas.microsoft.com/office/drawing/2014/main" id="{F208CB6F-D0B0-B187-8FA5-0FDDDCCCE837}"/>
                  </a:ext>
                </a:extLst>
              </p:cNvPr>
              <p:cNvSpPr txBox="1"/>
              <p:nvPr/>
            </p:nvSpPr>
            <p:spPr>
              <a:xfrm>
                <a:off x="370627" y="1054511"/>
                <a:ext cx="2063578" cy="523220"/>
              </a:xfrm>
              <a:prstGeom prst="rect">
                <a:avLst/>
              </a:prstGeom>
              <a:noFill/>
            </p:spPr>
            <p:txBody>
              <a:bodyPr wrap="square" rtlCol="0">
                <a:spAutoFit/>
              </a:bodyPr>
              <a:lstStyle/>
              <a:p>
                <a:r>
                  <a:rPr lang="en-GB" sz="1400" i="1" dirty="0">
                    <a:latin typeface="Arial" panose="020B0604020202020204" pitchFamily="34" charset="0"/>
                    <a:cs typeface="Arial" panose="020B0604020202020204" pitchFamily="34" charset="0"/>
                  </a:rPr>
                  <a:t>Hydrodynamics and aerodynamics</a:t>
                </a:r>
              </a:p>
            </p:txBody>
          </p:sp>
          <p:cxnSp>
            <p:nvCxnSpPr>
              <p:cNvPr id="25" name="Straight Arrow Connector 24">
                <a:extLst>
                  <a:ext uri="{FF2B5EF4-FFF2-40B4-BE49-F238E27FC236}">
                    <a16:creationId xmlns:a16="http://schemas.microsoft.com/office/drawing/2014/main" id="{C34C51FE-A088-E5A2-66FB-8BD16B124FFA}"/>
                  </a:ext>
                </a:extLst>
              </p:cNvPr>
              <p:cNvCxnSpPr>
                <a:cxnSpLocks/>
              </p:cNvCxnSpPr>
              <p:nvPr/>
            </p:nvCxnSpPr>
            <p:spPr>
              <a:xfrm flipV="1">
                <a:off x="2168749" y="670802"/>
                <a:ext cx="566915" cy="677080"/>
              </a:xfrm>
              <a:prstGeom prst="straightConnector1">
                <a:avLst/>
              </a:prstGeom>
              <a:ln w="38100">
                <a:solidFill>
                  <a:schemeClr val="bg2">
                    <a:lumMod val="85000"/>
                  </a:schemeClr>
                </a:solidFill>
                <a:tailEnd type="triangle"/>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grpSp>
        <p:cxnSp>
          <p:nvCxnSpPr>
            <p:cNvPr id="1056" name="Straight Arrow Connector 1055">
              <a:extLst>
                <a:ext uri="{FF2B5EF4-FFF2-40B4-BE49-F238E27FC236}">
                  <a16:creationId xmlns:a16="http://schemas.microsoft.com/office/drawing/2014/main" id="{3F4A0C07-B82C-F5C1-90C3-D6580E83127D}"/>
                </a:ext>
              </a:extLst>
            </p:cNvPr>
            <p:cNvCxnSpPr>
              <a:cxnSpLocks/>
            </p:cNvCxnSpPr>
            <p:nvPr/>
          </p:nvCxnSpPr>
          <p:spPr>
            <a:xfrm>
              <a:off x="1966192" y="3465332"/>
              <a:ext cx="351988" cy="403465"/>
            </a:xfrm>
            <a:prstGeom prst="straightConnector1">
              <a:avLst/>
            </a:prstGeom>
            <a:ln w="38100">
              <a:solidFill>
                <a:schemeClr val="bg2">
                  <a:lumMod val="85000"/>
                </a:schemeClr>
              </a:solidFill>
              <a:tailEnd type="triangle"/>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grpSp>
      <p:sp>
        <p:nvSpPr>
          <p:cNvPr id="1067" name="TextBox 1066">
            <a:extLst>
              <a:ext uri="{FF2B5EF4-FFF2-40B4-BE49-F238E27FC236}">
                <a16:creationId xmlns:a16="http://schemas.microsoft.com/office/drawing/2014/main" id="{7D82A058-D04D-3346-F8CC-BCF9C0124F0A}"/>
              </a:ext>
            </a:extLst>
          </p:cNvPr>
          <p:cNvSpPr txBox="1"/>
          <p:nvPr/>
        </p:nvSpPr>
        <p:spPr>
          <a:xfrm>
            <a:off x="6329733" y="4055571"/>
            <a:ext cx="5733167" cy="1354217"/>
          </a:xfrm>
          <a:prstGeom prst="rect">
            <a:avLst/>
          </a:prstGeom>
          <a:noFill/>
        </p:spPr>
        <p:txBody>
          <a:bodyPr wrap="square" rtlCol="0">
            <a:spAutoFit/>
          </a:bodyPr>
          <a:lstStyle/>
          <a:p>
            <a:pPr marL="285750" indent="-285750">
              <a:buFont typeface="Arial" panose="020B0604020202020204" pitchFamily="34" charset="0"/>
              <a:buChar char="•"/>
            </a:pPr>
            <a:r>
              <a:rPr lang="en-GB" dirty="0"/>
              <a:t>Solver development e.g. </a:t>
            </a:r>
            <a:r>
              <a:rPr lang="en-GB" dirty="0" err="1"/>
              <a:t>FEniCSx</a:t>
            </a:r>
            <a:r>
              <a:rPr lang="en-GB" dirty="0"/>
              <a:t>:</a:t>
            </a:r>
          </a:p>
          <a:p>
            <a:pPr marL="742950" lvl="1" indent="-285750">
              <a:buFont typeface="Courier New" panose="02070309020205020404" pitchFamily="49" charset="0"/>
              <a:buChar char="o"/>
            </a:pPr>
            <a:r>
              <a:rPr lang="en-GB" sz="1600" i="1" dirty="0"/>
              <a:t>High-performance Finite Element framework</a:t>
            </a:r>
          </a:p>
          <a:p>
            <a:pPr marL="742950" lvl="1" indent="-285750">
              <a:buFont typeface="Courier New" panose="02070309020205020404" pitchFamily="49" charset="0"/>
              <a:buChar char="o"/>
            </a:pPr>
            <a:r>
              <a:rPr lang="en-GB" sz="1600" i="1" dirty="0"/>
              <a:t>Easily integrated into a </a:t>
            </a:r>
            <a:r>
              <a:rPr lang="en-GB" sz="1600" b="1" i="1" dirty="0"/>
              <a:t>partitioned</a:t>
            </a:r>
            <a:r>
              <a:rPr lang="en-GB" sz="1600" i="1" dirty="0"/>
              <a:t> coupled solution</a:t>
            </a:r>
          </a:p>
          <a:p>
            <a:pPr marL="742950" lvl="1" indent="-285750">
              <a:buFont typeface="Courier New" panose="02070309020205020404" pitchFamily="49" charset="0"/>
              <a:buChar char="o"/>
            </a:pPr>
            <a:r>
              <a:rPr lang="en-GB" sz="1600" i="1" dirty="0"/>
              <a:t>Ideal </a:t>
            </a:r>
            <a:r>
              <a:rPr lang="en-GB" sz="1600" b="1" i="1" dirty="0"/>
              <a:t>monolithic</a:t>
            </a:r>
            <a:r>
              <a:rPr lang="en-GB" sz="1600" i="1" dirty="0"/>
              <a:t> multi-physics environment</a:t>
            </a:r>
          </a:p>
          <a:p>
            <a:pPr marL="742950" lvl="1" indent="-285750">
              <a:buFont typeface="Courier New" panose="02070309020205020404" pitchFamily="49" charset="0"/>
              <a:buChar char="o"/>
            </a:pPr>
            <a:endParaRPr lang="en-GB" sz="1600" dirty="0"/>
          </a:p>
        </p:txBody>
      </p:sp>
      <p:pic>
        <p:nvPicPr>
          <p:cNvPr id="1070" name="Picture 1069" descr="A diagram of a heat exchanger&#10;&#10;Description automatically generated">
            <a:extLst>
              <a:ext uri="{FF2B5EF4-FFF2-40B4-BE49-F238E27FC236}">
                <a16:creationId xmlns:a16="http://schemas.microsoft.com/office/drawing/2014/main" id="{4205D496-B016-5776-17C6-D56871DBF5DF}"/>
              </a:ext>
            </a:extLst>
          </p:cNvPr>
          <p:cNvPicPr>
            <a:picLocks noChangeAspect="1"/>
          </p:cNvPicPr>
          <p:nvPr/>
        </p:nvPicPr>
        <p:blipFill rotWithShape="1">
          <a:blip r:embed="rId12"/>
          <a:srcRect r="60217" b="13649"/>
          <a:stretch/>
        </p:blipFill>
        <p:spPr>
          <a:xfrm>
            <a:off x="8710647" y="5160141"/>
            <a:ext cx="1137916" cy="1701082"/>
          </a:xfrm>
          <a:prstGeom prst="rect">
            <a:avLst/>
          </a:prstGeom>
        </p:spPr>
      </p:pic>
      <p:grpSp>
        <p:nvGrpSpPr>
          <p:cNvPr id="1072" name="Group 1071">
            <a:extLst>
              <a:ext uri="{FF2B5EF4-FFF2-40B4-BE49-F238E27FC236}">
                <a16:creationId xmlns:a16="http://schemas.microsoft.com/office/drawing/2014/main" id="{F99EB09C-3B6E-A811-4D7D-332829A21DBD}"/>
              </a:ext>
            </a:extLst>
          </p:cNvPr>
          <p:cNvGrpSpPr/>
          <p:nvPr/>
        </p:nvGrpSpPr>
        <p:grpSpPr>
          <a:xfrm>
            <a:off x="6734237" y="2457378"/>
            <a:ext cx="4925067" cy="1575441"/>
            <a:chOff x="6657408" y="2593305"/>
            <a:chExt cx="5446745" cy="1742317"/>
          </a:xfrm>
        </p:grpSpPr>
        <p:pic>
          <p:nvPicPr>
            <p:cNvPr id="1061" name="Picture 1060" descr="Chart, line chart&#10;&#10;Description automatically generated">
              <a:extLst>
                <a:ext uri="{FF2B5EF4-FFF2-40B4-BE49-F238E27FC236}">
                  <a16:creationId xmlns:a16="http://schemas.microsoft.com/office/drawing/2014/main" id="{0AA5AAC9-6698-52DE-E1A8-19B7FDAC3C8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761170" y="2593305"/>
              <a:ext cx="3342983" cy="1742317"/>
            </a:xfrm>
            <a:prstGeom prst="rect">
              <a:avLst/>
            </a:prstGeom>
          </p:spPr>
        </p:pic>
        <p:grpSp>
          <p:nvGrpSpPr>
            <p:cNvPr id="1066" name="Group 1065">
              <a:extLst>
                <a:ext uri="{FF2B5EF4-FFF2-40B4-BE49-F238E27FC236}">
                  <a16:creationId xmlns:a16="http://schemas.microsoft.com/office/drawing/2014/main" id="{BC5B724F-5C3D-7519-6E01-F065B6738B98}"/>
                </a:ext>
              </a:extLst>
            </p:cNvPr>
            <p:cNvGrpSpPr/>
            <p:nvPr/>
          </p:nvGrpSpPr>
          <p:grpSpPr>
            <a:xfrm>
              <a:off x="6657408" y="2746138"/>
              <a:ext cx="2103762" cy="1413912"/>
              <a:chOff x="6657408" y="2746138"/>
              <a:chExt cx="2103762" cy="1413912"/>
            </a:xfrm>
          </p:grpSpPr>
          <p:pic>
            <p:nvPicPr>
              <p:cNvPr id="1042" name="Picture 18" descr="@MxUI">
                <a:extLst>
                  <a:ext uri="{FF2B5EF4-FFF2-40B4-BE49-F238E27FC236}">
                    <a16:creationId xmlns:a16="http://schemas.microsoft.com/office/drawing/2014/main" id="{CCFB86D2-1E07-BA12-A797-90374878332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88639" y="2746138"/>
                <a:ext cx="807273" cy="807273"/>
              </a:xfrm>
              <a:prstGeom prst="rect">
                <a:avLst/>
              </a:prstGeom>
              <a:noFill/>
              <a:extLst>
                <a:ext uri="{909E8E84-426E-40DD-AFC4-6F175D3DCCD1}">
                  <a14:hiddenFill xmlns:a14="http://schemas.microsoft.com/office/drawing/2010/main">
                    <a:solidFill>
                      <a:srgbClr val="FFFFFF"/>
                    </a:solidFill>
                  </a14:hiddenFill>
                </a:ext>
              </a:extLst>
            </p:spPr>
          </p:pic>
          <p:sp>
            <p:nvSpPr>
              <p:cNvPr id="1065" name="TextBox 1064">
                <a:extLst>
                  <a:ext uri="{FF2B5EF4-FFF2-40B4-BE49-F238E27FC236}">
                    <a16:creationId xmlns:a16="http://schemas.microsoft.com/office/drawing/2014/main" id="{1F748C50-39BE-2E2C-C084-35C15D83AE15}"/>
                  </a:ext>
                </a:extLst>
              </p:cNvPr>
              <p:cNvSpPr txBox="1"/>
              <p:nvPr/>
            </p:nvSpPr>
            <p:spPr>
              <a:xfrm>
                <a:off x="6657408" y="3581409"/>
                <a:ext cx="2103762" cy="578641"/>
              </a:xfrm>
              <a:prstGeom prst="rect">
                <a:avLst/>
              </a:prstGeom>
              <a:noFill/>
            </p:spPr>
            <p:txBody>
              <a:bodyPr wrap="square">
                <a:spAutoFit/>
              </a:bodyPr>
              <a:lstStyle/>
              <a:p>
                <a:pPr algn="ctr"/>
                <a:r>
                  <a:rPr lang="en-GB" sz="1400" b="1" dirty="0">
                    <a:hlinkClick r:id="rId15"/>
                  </a:rPr>
                  <a:t>https://github.com/MxUI/MUI</a:t>
                </a:r>
                <a:endParaRPr lang="en-GB" sz="1400" b="1" dirty="0"/>
              </a:p>
            </p:txBody>
          </p:sp>
        </p:grpSp>
        <p:pic>
          <p:nvPicPr>
            <p:cNvPr id="1071" name="Picture 20" descr="ARCHER2 National Supercomputing Service | InfraPortal">
              <a:extLst>
                <a:ext uri="{FF2B5EF4-FFF2-40B4-BE49-F238E27FC236}">
                  <a16:creationId xmlns:a16="http://schemas.microsoft.com/office/drawing/2014/main" id="{229B26AB-64D1-7BED-49E8-724410EEFF3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60443" y="3813256"/>
              <a:ext cx="1063487" cy="2993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77" name="Group 1076">
            <a:extLst>
              <a:ext uri="{FF2B5EF4-FFF2-40B4-BE49-F238E27FC236}">
                <a16:creationId xmlns:a16="http://schemas.microsoft.com/office/drawing/2014/main" id="{C2B2789A-31F3-3B31-0A40-DCB900DC7EE5}"/>
              </a:ext>
            </a:extLst>
          </p:cNvPr>
          <p:cNvGrpSpPr/>
          <p:nvPr/>
        </p:nvGrpSpPr>
        <p:grpSpPr>
          <a:xfrm>
            <a:off x="6246621" y="5323746"/>
            <a:ext cx="2497710" cy="1334070"/>
            <a:chOff x="6246621" y="5274318"/>
            <a:chExt cx="2497710" cy="1334070"/>
          </a:xfrm>
        </p:grpSpPr>
        <p:pic>
          <p:nvPicPr>
            <p:cNvPr id="1074" name="Picture 1073" descr="A close-up of a blue and red colored object&#10;&#10;Description automatically generated">
              <a:extLst>
                <a:ext uri="{FF2B5EF4-FFF2-40B4-BE49-F238E27FC236}">
                  <a16:creationId xmlns:a16="http://schemas.microsoft.com/office/drawing/2014/main" id="{1D2E4B8F-6D98-FA67-92F9-BC54AA958F9E}"/>
                </a:ext>
              </a:extLst>
            </p:cNvPr>
            <p:cNvPicPr>
              <a:picLocks noChangeAspect="1"/>
            </p:cNvPicPr>
            <p:nvPr/>
          </p:nvPicPr>
          <p:blipFill>
            <a:blip r:embed="rId17"/>
            <a:stretch>
              <a:fillRect/>
            </a:stretch>
          </p:blipFill>
          <p:spPr>
            <a:xfrm>
              <a:off x="6452714" y="5274318"/>
              <a:ext cx="2090167" cy="1054387"/>
            </a:xfrm>
            <a:prstGeom prst="rect">
              <a:avLst/>
            </a:prstGeom>
          </p:spPr>
        </p:pic>
        <p:sp>
          <p:nvSpPr>
            <p:cNvPr id="1076" name="TextBox 1075">
              <a:extLst>
                <a:ext uri="{FF2B5EF4-FFF2-40B4-BE49-F238E27FC236}">
                  <a16:creationId xmlns:a16="http://schemas.microsoft.com/office/drawing/2014/main" id="{3844A049-5B58-A515-5C0E-FA0D5C8BB12F}"/>
                </a:ext>
              </a:extLst>
            </p:cNvPr>
            <p:cNvSpPr txBox="1"/>
            <p:nvPr/>
          </p:nvSpPr>
          <p:spPr>
            <a:xfrm>
              <a:off x="6246621" y="6300611"/>
              <a:ext cx="2497710" cy="307777"/>
            </a:xfrm>
            <a:prstGeom prst="rect">
              <a:avLst/>
            </a:prstGeom>
            <a:noFill/>
          </p:spPr>
          <p:txBody>
            <a:bodyPr wrap="square">
              <a:spAutoFit/>
            </a:bodyPr>
            <a:lstStyle/>
            <a:p>
              <a:pPr algn="ctr"/>
              <a:r>
                <a:rPr lang="en-GB" sz="1400" b="1" dirty="0">
                  <a:hlinkClick r:id="rId18"/>
                </a:rPr>
                <a:t>https://github.com/ParaSiF</a:t>
              </a:r>
              <a:r>
                <a:rPr lang="en-GB" sz="1400" b="1" dirty="0"/>
                <a:t> </a:t>
              </a:r>
            </a:p>
          </p:txBody>
        </p:sp>
      </p:grpSp>
    </p:spTree>
    <p:extLst>
      <p:ext uri="{BB962C8B-B14F-4D97-AF65-F5344CB8AC3E}">
        <p14:creationId xmlns:p14="http://schemas.microsoft.com/office/powerpoint/2010/main" val="404065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9"/>
                                        </p:tgtEl>
                                        <p:attrNameLst>
                                          <p:attrName>style.visibility</p:attrName>
                                        </p:attrNameLst>
                                      </p:cBhvr>
                                      <p:to>
                                        <p:strVal val="visible"/>
                                      </p:to>
                                    </p:set>
                                    <p:animEffect transition="in" filter="fade">
                                      <p:cBhvr>
                                        <p:cTn id="17" dur="500"/>
                                        <p:tgtEl>
                                          <p:spTgt spid="10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8"/>
                                        </p:tgtEl>
                                        <p:attrNameLst>
                                          <p:attrName>style.visibility</p:attrName>
                                        </p:attrNameLst>
                                      </p:cBhvr>
                                      <p:to>
                                        <p:strVal val="visible"/>
                                      </p:to>
                                    </p:set>
                                    <p:animEffect transition="in" filter="fade">
                                      <p:cBhvr>
                                        <p:cTn id="42" dur="500"/>
                                        <p:tgtEl>
                                          <p:spTgt spid="1038"/>
                                        </p:tgtEl>
                                      </p:cBhvr>
                                    </p:animEffect>
                                  </p:childTnLst>
                                </p:cTn>
                              </p:par>
                              <p:par>
                                <p:cTn id="43" presetID="10" presetClass="entr" presetSubtype="0" fill="hold" nodeType="withEffect">
                                  <p:stCondLst>
                                    <p:cond delay="0"/>
                                  </p:stCondLst>
                                  <p:childTnLst>
                                    <p:set>
                                      <p:cBhvr>
                                        <p:cTn id="44" dur="1" fill="hold">
                                          <p:stCondLst>
                                            <p:cond delay="0"/>
                                          </p:stCondLst>
                                        </p:cTn>
                                        <p:tgtEl>
                                          <p:spTgt spid="1036"/>
                                        </p:tgtEl>
                                        <p:attrNameLst>
                                          <p:attrName>style.visibility</p:attrName>
                                        </p:attrNameLst>
                                      </p:cBhvr>
                                      <p:to>
                                        <p:strVal val="visible"/>
                                      </p:to>
                                    </p:set>
                                    <p:animEffect transition="in" filter="fade">
                                      <p:cBhvr>
                                        <p:cTn id="45" dur="500"/>
                                        <p:tgtEl>
                                          <p:spTgt spid="103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39"/>
                                        </p:tgtEl>
                                        <p:attrNameLst>
                                          <p:attrName>style.visibility</p:attrName>
                                        </p:attrNameLst>
                                      </p:cBhvr>
                                      <p:to>
                                        <p:strVal val="visible"/>
                                      </p:to>
                                    </p:set>
                                    <p:animEffect transition="in" filter="fade">
                                      <p:cBhvr>
                                        <p:cTn id="50" dur="500"/>
                                        <p:tgtEl>
                                          <p:spTgt spid="1039"/>
                                        </p:tgtEl>
                                      </p:cBhvr>
                                    </p:animEffect>
                                  </p:childTnLst>
                                </p:cTn>
                              </p:par>
                              <p:par>
                                <p:cTn id="51" presetID="10" presetClass="entr" presetSubtype="0" fill="hold" nodeType="withEffect">
                                  <p:stCondLst>
                                    <p:cond delay="0"/>
                                  </p:stCondLst>
                                  <p:childTnLst>
                                    <p:set>
                                      <p:cBhvr>
                                        <p:cTn id="52" dur="1" fill="hold">
                                          <p:stCondLst>
                                            <p:cond delay="0"/>
                                          </p:stCondLst>
                                        </p:cTn>
                                        <p:tgtEl>
                                          <p:spTgt spid="1072"/>
                                        </p:tgtEl>
                                        <p:attrNameLst>
                                          <p:attrName>style.visibility</p:attrName>
                                        </p:attrNameLst>
                                      </p:cBhvr>
                                      <p:to>
                                        <p:strVal val="visible"/>
                                      </p:to>
                                    </p:set>
                                    <p:animEffect transition="in" filter="fade">
                                      <p:cBhvr>
                                        <p:cTn id="53" dur="500"/>
                                        <p:tgtEl>
                                          <p:spTgt spid="107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067"/>
                                        </p:tgtEl>
                                        <p:attrNameLst>
                                          <p:attrName>style.visibility</p:attrName>
                                        </p:attrNameLst>
                                      </p:cBhvr>
                                      <p:to>
                                        <p:strVal val="visible"/>
                                      </p:to>
                                    </p:set>
                                    <p:animEffect transition="in" filter="fade">
                                      <p:cBhvr>
                                        <p:cTn id="58" dur="500"/>
                                        <p:tgtEl>
                                          <p:spTgt spid="1067"/>
                                        </p:tgtEl>
                                      </p:cBhvr>
                                    </p:animEffect>
                                  </p:childTnLst>
                                </p:cTn>
                              </p:par>
                              <p:par>
                                <p:cTn id="59" presetID="10" presetClass="entr" presetSubtype="0" fill="hold" nodeType="withEffect">
                                  <p:stCondLst>
                                    <p:cond delay="0"/>
                                  </p:stCondLst>
                                  <p:childTnLst>
                                    <p:set>
                                      <p:cBhvr>
                                        <p:cTn id="60" dur="1" fill="hold">
                                          <p:stCondLst>
                                            <p:cond delay="0"/>
                                          </p:stCondLst>
                                        </p:cTn>
                                        <p:tgtEl>
                                          <p:spTgt spid="1077"/>
                                        </p:tgtEl>
                                        <p:attrNameLst>
                                          <p:attrName>style.visibility</p:attrName>
                                        </p:attrNameLst>
                                      </p:cBhvr>
                                      <p:to>
                                        <p:strVal val="visible"/>
                                      </p:to>
                                    </p:set>
                                    <p:animEffect transition="in" filter="fade">
                                      <p:cBhvr>
                                        <p:cTn id="61" dur="500"/>
                                        <p:tgtEl>
                                          <p:spTgt spid="1077"/>
                                        </p:tgtEl>
                                      </p:cBhvr>
                                    </p:animEffect>
                                  </p:childTnLst>
                                </p:cTn>
                              </p:par>
                              <p:par>
                                <p:cTn id="62" presetID="10" presetClass="entr" presetSubtype="0" fill="hold" nodeType="withEffect">
                                  <p:stCondLst>
                                    <p:cond delay="0"/>
                                  </p:stCondLst>
                                  <p:childTnLst>
                                    <p:set>
                                      <p:cBhvr>
                                        <p:cTn id="63" dur="1" fill="hold">
                                          <p:stCondLst>
                                            <p:cond delay="0"/>
                                          </p:stCondLst>
                                        </p:cTn>
                                        <p:tgtEl>
                                          <p:spTgt spid="1070"/>
                                        </p:tgtEl>
                                        <p:attrNameLst>
                                          <p:attrName>style.visibility</p:attrName>
                                        </p:attrNameLst>
                                      </p:cBhvr>
                                      <p:to>
                                        <p:strVal val="visible"/>
                                      </p:to>
                                    </p:set>
                                    <p:animEffect transition="in" filter="fade">
                                      <p:cBhvr>
                                        <p:cTn id="64" dur="500"/>
                                        <p:tgtEl>
                                          <p:spTgt spid="1070"/>
                                        </p:tgtEl>
                                      </p:cBhvr>
                                    </p:animEffect>
                                  </p:childTnLst>
                                </p:cTn>
                              </p:par>
                              <p:par>
                                <p:cTn id="65" presetID="10" presetClass="entr" presetSubtype="0" fill="hold" nodeType="withEffect">
                                  <p:stCondLst>
                                    <p:cond delay="0"/>
                                  </p:stCondLst>
                                  <p:childTnLst>
                                    <p:set>
                                      <p:cBhvr>
                                        <p:cTn id="66" dur="1" fill="hold">
                                          <p:stCondLst>
                                            <p:cond delay="0"/>
                                          </p:stCondLst>
                                        </p:cTn>
                                        <p:tgtEl>
                                          <p:spTgt spid="1068"/>
                                        </p:tgtEl>
                                        <p:attrNameLst>
                                          <p:attrName>style.visibility</p:attrName>
                                        </p:attrNameLst>
                                      </p:cBhvr>
                                      <p:to>
                                        <p:strVal val="visible"/>
                                      </p:to>
                                    </p:set>
                                    <p:animEffect transition="in" filter="fade">
                                      <p:cBhvr>
                                        <p:cTn id="67" dur="500"/>
                                        <p:tgtEl>
                                          <p:spTgt spid="1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 grpId="0"/>
      <p:bldP spid="106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dirty="0"/>
              <a:t>Current Challenges </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2</a:t>
            </a:fld>
            <a:endParaRPr lang="en-US" dirty="0"/>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dirty="0"/>
              <a:t>© Crown Copyright, Met Office</a:t>
            </a:r>
          </a:p>
        </p:txBody>
      </p:sp>
      <p:pic>
        <p:nvPicPr>
          <p:cNvPr id="3" name="Picture 2" descr="About the logo | University of Cambridge">
            <a:extLst>
              <a:ext uri="{FF2B5EF4-FFF2-40B4-BE49-F238E27FC236}">
                <a16:creationId xmlns:a16="http://schemas.microsoft.com/office/drawing/2014/main" id="{9CBD542C-CF19-E86C-B4D6-30FED1BF7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161" y="348324"/>
            <a:ext cx="1557144" cy="4087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A1F8032-6EEE-A881-4FBB-1A7BAB046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4390" y="373690"/>
            <a:ext cx="1208087" cy="3539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F06BB67-08BE-4E0C-536F-EB3A58FEEC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2276" y="325628"/>
            <a:ext cx="1557143" cy="4006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University logo | University brand | StaffNet | The University of Manchester">
            <a:extLst>
              <a:ext uri="{FF2B5EF4-FFF2-40B4-BE49-F238E27FC236}">
                <a16:creationId xmlns:a16="http://schemas.microsoft.com/office/drawing/2014/main" id="{A3AC6884-177A-B957-D659-C6B8CAC188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243" t="18202" r="16091" b="18082"/>
          <a:stretch/>
        </p:blipFill>
        <p:spPr bwMode="auto">
          <a:xfrm>
            <a:off x="10787448" y="344763"/>
            <a:ext cx="1208087" cy="5219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693B958-16A2-B84D-0743-FA475D1A5E1B}"/>
              </a:ext>
            </a:extLst>
          </p:cNvPr>
          <p:cNvSpPr txBox="1"/>
          <p:nvPr/>
        </p:nvSpPr>
        <p:spPr>
          <a:xfrm>
            <a:off x="176050" y="1016874"/>
            <a:ext cx="11737304" cy="4647426"/>
          </a:xfrm>
          <a:prstGeom prst="rect">
            <a:avLst/>
          </a:prstGeom>
          <a:noFill/>
        </p:spPr>
        <p:txBody>
          <a:bodyPr wrap="square" rtlCol="0">
            <a:spAutoFit/>
          </a:bodyPr>
          <a:lstStyle/>
          <a:p>
            <a:pPr marL="457200" indent="-457200">
              <a:buFont typeface="+mj-lt"/>
              <a:buAutoNum type="arabicPeriod"/>
            </a:pPr>
            <a:r>
              <a:rPr lang="en-GB" sz="2800" dirty="0"/>
              <a:t>Cross-project dissemination</a:t>
            </a:r>
          </a:p>
          <a:p>
            <a:pPr marL="742950" lvl="1" indent="-285750">
              <a:buFont typeface="Arial" panose="020B0604020202020204" pitchFamily="34" charset="0"/>
              <a:buChar char="•"/>
            </a:pPr>
            <a:r>
              <a:rPr lang="en-GB" sz="2400" dirty="0"/>
              <a:t>This is a cross-cutting project, it is driven by wider scientific problems</a:t>
            </a:r>
          </a:p>
          <a:p>
            <a:pPr marL="742950" lvl="1" indent="-285750">
              <a:buFont typeface="Arial" panose="020B0604020202020204" pitchFamily="34" charset="0"/>
              <a:buChar char="•"/>
            </a:pPr>
            <a:r>
              <a:rPr lang="en-GB" sz="2400" dirty="0"/>
              <a:t>Beyond the knowledge-exchange co-ordinator network, what else can </a:t>
            </a:r>
            <a:r>
              <a:rPr lang="en-GB" sz="2400" dirty="0" err="1"/>
              <a:t>ExCALIBUR</a:t>
            </a:r>
            <a:r>
              <a:rPr lang="en-GB" sz="2400" dirty="0"/>
              <a:t> do to foster dissemination between projects at a programme level?</a:t>
            </a:r>
          </a:p>
          <a:p>
            <a:pPr marL="742950" lvl="1" indent="-285750">
              <a:buFont typeface="Arial" panose="020B0604020202020204" pitchFamily="34" charset="0"/>
              <a:buChar char="•"/>
            </a:pPr>
            <a:r>
              <a:rPr lang="en-GB" sz="2400" dirty="0"/>
              <a:t>Would a top-down programme driven approach to project interworking have more impact that the bottom-up project driven approach we currently use?</a:t>
            </a:r>
          </a:p>
          <a:p>
            <a:pPr marL="742950" lvl="1" indent="-285750">
              <a:buFont typeface="Arial" panose="020B0604020202020204" pitchFamily="34" charset="0"/>
              <a:buChar char="•"/>
            </a:pPr>
            <a:endParaRPr lang="en-GB" sz="2400" dirty="0"/>
          </a:p>
          <a:p>
            <a:pPr marL="457200" indent="-457200">
              <a:buFont typeface="+mj-lt"/>
              <a:buAutoNum type="arabicPeriod"/>
            </a:pPr>
            <a:r>
              <a:rPr lang="en-GB" sz="2800" dirty="0"/>
              <a:t>Insight from the Hardware &amp; Enabling Software stream</a:t>
            </a:r>
          </a:p>
          <a:p>
            <a:pPr marL="914400" lvl="1" indent="-457200">
              <a:buFont typeface="Arial" panose="020B0604020202020204" pitchFamily="34" charset="0"/>
              <a:buChar char="•"/>
            </a:pPr>
            <a:r>
              <a:rPr lang="en-GB" sz="2400" dirty="0"/>
              <a:t>We are currently re-writing MUI’s linear algebra capability into native SYCL</a:t>
            </a:r>
          </a:p>
          <a:p>
            <a:pPr marL="914400" lvl="1" indent="-457200">
              <a:buFont typeface="Arial" panose="020B0604020202020204" pitchFamily="34" charset="0"/>
              <a:buChar char="•"/>
            </a:pPr>
            <a:r>
              <a:rPr lang="en-GB" sz="2400" dirty="0"/>
              <a:t>Is this a good approach for the </a:t>
            </a:r>
            <a:r>
              <a:rPr lang="en-GB" sz="2400"/>
              <a:t>future?</a:t>
            </a:r>
            <a:endParaRPr lang="en-GB" sz="2400" dirty="0"/>
          </a:p>
          <a:p>
            <a:pPr marL="914400" lvl="1" indent="-457200">
              <a:buFont typeface="Arial" panose="020B0604020202020204" pitchFamily="34" charset="0"/>
              <a:buChar char="•"/>
            </a:pPr>
            <a:r>
              <a:rPr lang="en-GB" sz="2400" dirty="0"/>
              <a:t>Would it be feasible to gather high-level learning from H&amp;ES to direct the software projects within </a:t>
            </a:r>
            <a:r>
              <a:rPr lang="en-GB" sz="2400" dirty="0" err="1"/>
              <a:t>ExCALIBUR</a:t>
            </a:r>
            <a:r>
              <a:rPr lang="en-GB" sz="2400" dirty="0"/>
              <a:t>?</a:t>
            </a:r>
          </a:p>
        </p:txBody>
      </p:sp>
      <p:grpSp>
        <p:nvGrpSpPr>
          <p:cNvPr id="13" name="Group 12">
            <a:extLst>
              <a:ext uri="{FF2B5EF4-FFF2-40B4-BE49-F238E27FC236}">
                <a16:creationId xmlns:a16="http://schemas.microsoft.com/office/drawing/2014/main" id="{A368A29D-335F-1D22-708B-C72B2F4565BC}"/>
              </a:ext>
            </a:extLst>
          </p:cNvPr>
          <p:cNvGrpSpPr/>
          <p:nvPr/>
        </p:nvGrpSpPr>
        <p:grpSpPr>
          <a:xfrm>
            <a:off x="6417532" y="5739369"/>
            <a:ext cx="3650901" cy="913538"/>
            <a:chOff x="8931588" y="4605078"/>
            <a:chExt cx="2917217" cy="729954"/>
          </a:xfrm>
        </p:grpSpPr>
        <p:pic>
          <p:nvPicPr>
            <p:cNvPr id="2050" name="Picture 2">
              <a:extLst>
                <a:ext uri="{FF2B5EF4-FFF2-40B4-BE49-F238E27FC236}">
                  <a16:creationId xmlns:a16="http://schemas.microsoft.com/office/drawing/2014/main" id="{767A7621-688B-F8A8-9383-978C6AA40B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41027" y="4645143"/>
              <a:ext cx="1492842" cy="649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MxUI">
              <a:extLst>
                <a:ext uri="{FF2B5EF4-FFF2-40B4-BE49-F238E27FC236}">
                  <a16:creationId xmlns:a16="http://schemas.microsoft.com/office/drawing/2014/main" id="{76FCDECB-E5E2-352F-414F-016B5998EC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1588" y="4605078"/>
              <a:ext cx="729954" cy="7299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82BE24A-8EE5-88A4-5BFD-1F1BB9033186}"/>
                </a:ext>
              </a:extLst>
            </p:cNvPr>
            <p:cNvSpPr txBox="1"/>
            <p:nvPr/>
          </p:nvSpPr>
          <p:spPr>
            <a:xfrm>
              <a:off x="9661542" y="4800150"/>
              <a:ext cx="315047" cy="426926"/>
            </a:xfrm>
            <a:prstGeom prst="rect">
              <a:avLst/>
            </a:prstGeom>
            <a:noFill/>
          </p:spPr>
          <p:txBody>
            <a:bodyPr wrap="square" rtlCol="0">
              <a:spAutoFit/>
            </a:bodyPr>
            <a:lstStyle/>
            <a:p>
              <a:pPr algn="ctr"/>
              <a:r>
                <a:rPr lang="en-GB" sz="3200" b="1" dirty="0"/>
                <a:t>+</a:t>
              </a:r>
            </a:p>
          </p:txBody>
        </p:sp>
        <p:sp>
          <p:nvSpPr>
            <p:cNvPr id="12" name="TextBox 11">
              <a:extLst>
                <a:ext uri="{FF2B5EF4-FFF2-40B4-BE49-F238E27FC236}">
                  <a16:creationId xmlns:a16="http://schemas.microsoft.com/office/drawing/2014/main" id="{550A67AF-A1B8-B496-E7F9-24CF94BADDF4}"/>
                </a:ext>
              </a:extLst>
            </p:cNvPr>
            <p:cNvSpPr txBox="1"/>
            <p:nvPr/>
          </p:nvSpPr>
          <p:spPr>
            <a:xfrm>
              <a:off x="11531419" y="4800150"/>
              <a:ext cx="317386" cy="426926"/>
            </a:xfrm>
            <a:prstGeom prst="rect">
              <a:avLst/>
            </a:prstGeom>
            <a:noFill/>
          </p:spPr>
          <p:txBody>
            <a:bodyPr wrap="none" rtlCol="0">
              <a:spAutoFit/>
            </a:bodyPr>
            <a:lstStyle/>
            <a:p>
              <a:pPr algn="ctr"/>
              <a:r>
                <a:rPr lang="en-GB" sz="3200" b="1" dirty="0"/>
                <a:t>?</a:t>
              </a:r>
            </a:p>
          </p:txBody>
        </p:sp>
      </p:grpSp>
    </p:spTree>
    <p:extLst>
      <p:ext uri="{BB962C8B-B14F-4D97-AF65-F5344CB8AC3E}">
        <p14:creationId xmlns:p14="http://schemas.microsoft.com/office/powerpoint/2010/main" val="188534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Effect transition="in" filter="fade">
                                      <p:cBhvr>
                                        <p:cTn id="7" dur="500"/>
                                        <p:tgtEl>
                                          <p:spTgt spid="9">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6" end="6"/>
                                            </p:txEl>
                                          </p:spTgt>
                                        </p:tgtEl>
                                        <p:attrNameLst>
                                          <p:attrName>style.visibility</p:attrName>
                                        </p:attrNameLst>
                                      </p:cBhvr>
                                      <p:to>
                                        <p:strVal val="visible"/>
                                      </p:to>
                                    </p:set>
                                    <p:animEffect transition="in" filter="fade">
                                      <p:cBhvr>
                                        <p:cTn id="10" dur="500"/>
                                        <p:tgtEl>
                                          <p:spTgt spid="9">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7" end="7"/>
                                            </p:txEl>
                                          </p:spTgt>
                                        </p:tgtEl>
                                        <p:attrNameLst>
                                          <p:attrName>style.visibility</p:attrName>
                                        </p:attrNameLst>
                                      </p:cBhvr>
                                      <p:to>
                                        <p:strVal val="visible"/>
                                      </p:to>
                                    </p:set>
                                    <p:animEffect transition="in" filter="fade">
                                      <p:cBhvr>
                                        <p:cTn id="13" dur="500"/>
                                        <p:tgtEl>
                                          <p:spTgt spid="9">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8" end="8"/>
                                            </p:txEl>
                                          </p:spTgt>
                                        </p:tgtEl>
                                        <p:attrNameLst>
                                          <p:attrName>style.visibility</p:attrName>
                                        </p:attrNameLst>
                                      </p:cBhvr>
                                      <p:to>
                                        <p:strVal val="visible"/>
                                      </p:to>
                                    </p:set>
                                    <p:animEffect transition="in" filter="fade">
                                      <p:cBhvr>
                                        <p:cTn id="16" dur="500"/>
                                        <p:tgtEl>
                                          <p:spTgt spid="9">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E877-BAAD-4A95-9F66-91E0DBD1CD8C}"/>
              </a:ext>
            </a:extLst>
          </p:cNvPr>
          <p:cNvSpPr>
            <a:spLocks noGrp="1"/>
          </p:cNvSpPr>
          <p:nvPr>
            <p:ph type="title"/>
          </p:nvPr>
        </p:nvSpPr>
        <p:spPr/>
        <p:txBody>
          <a:bodyPr/>
          <a:lstStyle/>
          <a:p>
            <a:r>
              <a:rPr lang="en-GB" dirty="0"/>
              <a:t>Questions?</a:t>
            </a:r>
          </a:p>
        </p:txBody>
      </p:sp>
      <p:sp>
        <p:nvSpPr>
          <p:cNvPr id="4" name="Slide Number Placeholder 3">
            <a:extLst>
              <a:ext uri="{FF2B5EF4-FFF2-40B4-BE49-F238E27FC236}">
                <a16:creationId xmlns:a16="http://schemas.microsoft.com/office/drawing/2014/main" id="{024BCD37-B658-4F9B-8BD3-13069BBDC137}"/>
              </a:ext>
            </a:extLst>
          </p:cNvPr>
          <p:cNvSpPr>
            <a:spLocks noGrp="1"/>
          </p:cNvSpPr>
          <p:nvPr>
            <p:ph type="sldNum" sz="quarter" idx="12"/>
          </p:nvPr>
        </p:nvSpPr>
        <p:spPr/>
        <p:txBody>
          <a:bodyPr/>
          <a:lstStyle/>
          <a:p>
            <a:fld id="{102F06D9-9A38-FF48-91F7-097E2C66BBBE}" type="slidenum">
              <a:rPr lang="en-US" smtClean="0"/>
              <a:pPr/>
              <a:t>3</a:t>
            </a:fld>
            <a:endParaRPr lang="en-US" dirty="0"/>
          </a:p>
        </p:txBody>
      </p:sp>
      <p:sp>
        <p:nvSpPr>
          <p:cNvPr id="5" name="Date Placeholder 4">
            <a:extLst>
              <a:ext uri="{FF2B5EF4-FFF2-40B4-BE49-F238E27FC236}">
                <a16:creationId xmlns:a16="http://schemas.microsoft.com/office/drawing/2014/main" id="{DA4466E9-DE69-4B2A-A9A0-58717115CDC2}"/>
              </a:ext>
            </a:extLst>
          </p:cNvPr>
          <p:cNvSpPr>
            <a:spLocks noGrp="1"/>
          </p:cNvSpPr>
          <p:nvPr>
            <p:ph type="dt" sz="half" idx="10"/>
          </p:nvPr>
        </p:nvSpPr>
        <p:spPr/>
        <p:txBody>
          <a:bodyPr/>
          <a:lstStyle/>
          <a:p>
            <a:r>
              <a:rPr lang="en-US" dirty="0"/>
              <a:t>© Crown Copyright, Met Office</a:t>
            </a:r>
          </a:p>
        </p:txBody>
      </p:sp>
      <p:sp>
        <p:nvSpPr>
          <p:cNvPr id="7" name="TextBox 6">
            <a:extLst>
              <a:ext uri="{FF2B5EF4-FFF2-40B4-BE49-F238E27FC236}">
                <a16:creationId xmlns:a16="http://schemas.microsoft.com/office/drawing/2014/main" id="{F797B17C-AC8E-9618-4670-570DA7262DA5}"/>
              </a:ext>
            </a:extLst>
          </p:cNvPr>
          <p:cNvSpPr txBox="1"/>
          <p:nvPr/>
        </p:nvSpPr>
        <p:spPr>
          <a:xfrm>
            <a:off x="2134115" y="4912498"/>
            <a:ext cx="7923770" cy="646331"/>
          </a:xfrm>
          <a:prstGeom prst="rect">
            <a:avLst/>
          </a:prstGeom>
          <a:noFill/>
        </p:spPr>
        <p:txBody>
          <a:bodyPr wrap="square">
            <a:spAutoFit/>
          </a:bodyPr>
          <a:lstStyle/>
          <a:p>
            <a:pPr algn="ctr"/>
            <a:r>
              <a:rPr lang="en-GB" sz="3600" b="1" dirty="0">
                <a:solidFill>
                  <a:schemeClr val="bg1"/>
                </a:solidFill>
              </a:rPr>
              <a:t>https://</a:t>
            </a:r>
            <a:r>
              <a:rPr lang="en-GB" sz="3600" b="1" dirty="0" err="1">
                <a:solidFill>
                  <a:schemeClr val="bg1"/>
                </a:solidFill>
              </a:rPr>
              <a:t>excalibur-coupling.github.io</a:t>
            </a:r>
            <a:endParaRPr lang="en-GB" sz="3600" b="1" dirty="0">
              <a:solidFill>
                <a:schemeClr val="bg1"/>
              </a:solidFill>
            </a:endParaRPr>
          </a:p>
        </p:txBody>
      </p:sp>
      <p:pic>
        <p:nvPicPr>
          <p:cNvPr id="8" name="Picture 2">
            <a:extLst>
              <a:ext uri="{FF2B5EF4-FFF2-40B4-BE49-F238E27FC236}">
                <a16:creationId xmlns:a16="http://schemas.microsoft.com/office/drawing/2014/main" id="{EFE43B8C-C378-1FB7-E5FD-8C0F7611F50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2795" y="1019737"/>
            <a:ext cx="5995716" cy="377499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1615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D2246E0E4CC458759C5C503A34BC3" ma:contentTypeVersion="29" ma:contentTypeDescription="Create a new document." ma:contentTypeScope="" ma:versionID="bff0b07b98890cd90ec85d2863703e62">
  <xsd:schema xmlns:xsd="http://www.w3.org/2001/XMLSchema" xmlns:xs="http://www.w3.org/2001/XMLSchema" xmlns:p="http://schemas.microsoft.com/office/2006/metadata/properties" xmlns:ns2="d0f29d99-80ef-4c01-b00e-b100ef06102b" xmlns:ns3="c446f964-b2b3-4762-9127-f7450d2fd7fa" xmlns:ns4="6c5d3e1d-9c64-48d7-8976-8d77234e5bfb" targetNamespace="http://schemas.microsoft.com/office/2006/metadata/properties" ma:root="true" ma:fieldsID="e8776afb08fd523424a311141c933359" ns2:_="" ns3:_="" ns4:_="">
    <xsd:import namespace="d0f29d99-80ef-4c01-b00e-b100ef06102b"/>
    <xsd:import namespace="c446f964-b2b3-4762-9127-f7450d2fd7fa"/>
    <xsd:import namespace="6c5d3e1d-9c64-48d7-8976-8d77234e5bfb"/>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f29d99-80ef-4c01-b00e-b100ef06102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446f964-b2b3-4762-9127-f7450d2fd7f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c5d3e1d-9c64-48d7-8976-8d77234e5bfb" elementFormDefault="qualified">
    <xsd:import namespace="http://schemas.microsoft.com/office/2006/documentManagement/types"/>
    <xsd:import namespace="http://schemas.microsoft.com/office/infopath/2007/PartnerControls"/>
    <xsd:element name="MediaServiceObjectDetectorVersions" ma:index="1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446f964-b2b3-4762-9127-f7450d2fd7fa">
      <UserInfo>
        <DisplayName>N. Luke Abraham</DisplayName>
        <AccountId>99</AccountId>
        <AccountType/>
      </UserInfo>
    </SharedWithUsers>
  </documentManagement>
</p:properties>
</file>

<file path=customXml/item4.xml><?xml version="1.0" encoding="utf-8"?>
<?mso-contentType ?>
<spe:Receivers xmlns:spe="http://schemas.microsoft.com/sharepoint/events">
  <Receiver xmlns="">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7FE161E-4EDA-4E39-8F64-62EF333D8838}"/>
</file>

<file path=customXml/itemProps2.xml><?xml version="1.0" encoding="utf-8"?>
<ds:datastoreItem xmlns:ds="http://schemas.openxmlformats.org/officeDocument/2006/customXml" ds:itemID="{205EBEDC-44B8-4297-9A08-9D111BB88542}">
  <ds:schemaRefs>
    <ds:schemaRef ds:uri="http://schemas.microsoft.com/sharepoint/v3/contenttype/forms"/>
  </ds:schemaRefs>
</ds:datastoreItem>
</file>

<file path=customXml/itemProps3.xml><?xml version="1.0" encoding="utf-8"?>
<ds:datastoreItem xmlns:ds="http://schemas.openxmlformats.org/officeDocument/2006/customXml" ds:itemID="{81525952-EED9-43CB-AC98-49493B0FC256}">
  <ds:schemaRefs>
    <ds:schemaRef ds:uri="http://purl.org/dc/elements/1.1/"/>
    <ds:schemaRef ds:uri="http://schemas.microsoft.com/office/2006/metadata/properties"/>
    <ds:schemaRef ds:uri="625a08d9-046b-4586-95d1-9cf314befc6a"/>
    <ds:schemaRef ds:uri="8f27309f-28bb-410f-9816-f04cb1aa17e4"/>
    <ds:schemaRef ds:uri="http://schemas.microsoft.com/office/2006/documentManagement/types"/>
    <ds:schemaRef ds:uri="http://www.w3.org/XML/1998/namespace"/>
    <ds:schemaRef ds:uri="95a6d21c-7db0-4b7e-981f-b4f22b02b9d8"/>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4.xml><?xml version="1.0" encoding="utf-8"?>
<ds:datastoreItem xmlns:ds="http://schemas.openxmlformats.org/officeDocument/2006/customXml" ds:itemID="{3E3A7C2B-CEF1-43DA-A401-898B59D21B1D}"/>
</file>

<file path=docProps/app.xml><?xml version="1.0" encoding="utf-8"?>
<Properties xmlns="http://schemas.openxmlformats.org/officeDocument/2006/extended-properties" xmlns:vt="http://schemas.openxmlformats.org/officeDocument/2006/docPropsVTypes">
  <TotalTime>205</TotalTime>
  <Words>498</Words>
  <Application>Microsoft Office PowerPoint</Application>
  <PresentationFormat>Widescreen</PresentationFormat>
  <Paragraphs>67</Paragraphs>
  <Slides>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Calibri</vt:lpstr>
      <vt:lpstr>Courier New</vt:lpstr>
      <vt:lpstr>Montserrat ExtraBold</vt:lpstr>
      <vt:lpstr>Montserrat</vt:lpstr>
      <vt:lpstr>Arial</vt:lpstr>
      <vt:lpstr>Office Theme</vt:lpstr>
      <vt:lpstr>Integrated Simulation at the Exascale: coupling, synthesis &amp; performance</vt:lpstr>
      <vt:lpstr>Project Status</vt:lpstr>
      <vt:lpstr>Current Challenges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Akers, Rob</dc:creator>
  <cp:lastModifiedBy>Luke Davis - EPSRC UKRI</cp:lastModifiedBy>
  <cp:revision>171</cp:revision>
  <dcterms:created xsi:type="dcterms:W3CDTF">2020-06-17T13:55:01Z</dcterms:created>
  <dcterms:modified xsi:type="dcterms:W3CDTF">2023-10-11T12:28:35Z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0x0101002EC88A9E5A89284CB84C69CB6EF737DF</vt:lpwstr>
  </property>
  <property fmtid="{D5CDD505-2E9C-101B-9397-08002B2CF9AE}" pid="3" name="Order">
    <vt:r8>9600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