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 autoCompressPictures="0">
  <p:sldMasterIdLst>
    <p:sldMasterId id="2147483648" r:id="rId4"/>
  </p:sldMasterIdLst>
  <p:notesMasterIdLst>
    <p:notesMasterId r:id="rId8"/>
  </p:notesMasterIdLst>
  <p:sldIdLst>
    <p:sldId id="300" r:id="rId5"/>
    <p:sldId id="295" r:id="rId6"/>
    <p:sldId id="299" r:id="rId7"/>
  </p:sldIdLst>
  <p:sldSz cx="12192000" cy="6858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Montserrat" panose="00000500000000000000" pitchFamily="2" charset="0"/>
      <p:regular r:id="rId13"/>
      <p:bold r:id="rId14"/>
      <p:italic r:id="rId15"/>
      <p:boldItalic r:id="rId16"/>
    </p:embeddedFont>
    <p:embeddedFont>
      <p:font typeface="Montserrat ExtraBold" panose="00000900000000000000" pitchFamily="2" charset="0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18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8C84"/>
    <a:srgbClr val="AC4FF4"/>
    <a:srgbClr val="D14826"/>
    <a:srgbClr val="95A5B9"/>
    <a:srgbClr val="94A4BA"/>
    <a:srgbClr val="273132"/>
    <a:srgbClr val="263233"/>
    <a:srgbClr val="12100C"/>
    <a:srgbClr val="95A4BA"/>
    <a:srgbClr val="95A5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837" autoAdjust="0"/>
  </p:normalViewPr>
  <p:slideViewPr>
    <p:cSldViewPr snapToGrid="0">
      <p:cViewPr varScale="1">
        <p:scale>
          <a:sx n="51" d="100"/>
          <a:sy n="51" d="100"/>
        </p:scale>
        <p:origin x="1164" y="32"/>
      </p:cViewPr>
      <p:guideLst>
        <p:guide orient="horz" pos="2160"/>
        <p:guide pos="3840"/>
        <p:guide pos="18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customXml" Target="../customXml/item2.xml"/><Relationship Id="rId16" Type="http://schemas.openxmlformats.org/officeDocument/2006/relationships/font" Target="fonts/font8.fntdata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3.fntdata"/><Relationship Id="rId24" Type="http://schemas.openxmlformats.org/officeDocument/2006/relationships/customXml" Target="../customXml/item4.xml"/><Relationship Id="rId5" Type="http://schemas.openxmlformats.org/officeDocument/2006/relationships/slide" Target="slides/slide1.xml"/><Relationship Id="rId15" Type="http://schemas.openxmlformats.org/officeDocument/2006/relationships/font" Target="fonts/font7.fntdata"/><Relationship Id="rId23" Type="http://schemas.openxmlformats.org/officeDocument/2006/relationships/tableStyles" Target="tableStyle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Master" Target="slideMasters/slideMaster1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5A792B-18E6-E847-9D9C-7680FBB54A7B}" type="datetimeFigureOut">
              <a:rPr lang="en-US" smtClean="0"/>
              <a:t>10/11/2023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4EC43B-25F6-8445-A0E4-EF1DAC1EB9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110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EC43B-25F6-8445-A0E4-EF1DAC1EB9F4}" type="slidenum">
              <a:rPr lang="en-US" smtClean="0"/>
              <a:t>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997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>
                <a:solidFill>
                  <a:srgbClr val="626262"/>
                </a:solidFill>
                <a:ea typeface="+mn-lt"/>
                <a:cs typeface="+mn-lt"/>
              </a:rPr>
              <a:t>On foundation models and autonomous discovery for biological systems engineering: Peptides, Proteins, Pathways, and Beyond, May 2023, Arvind Ramanathan (Argonne), Offered via STFC’s AI for Science Seminar Series, STFC.</a:t>
            </a:r>
            <a:br>
              <a:rPr lang="en-US" sz="1200" dirty="0">
                <a:solidFill>
                  <a:srgbClr val="626262"/>
                </a:solidFill>
                <a:ea typeface="+mn-lt"/>
                <a:cs typeface="+mn-lt"/>
              </a:rPr>
            </a:br>
            <a:r>
              <a:rPr lang="en-GB" sz="1200" dirty="0">
                <a:solidFill>
                  <a:srgbClr val="626262"/>
                </a:solidFill>
                <a:ea typeface="+mn-lt"/>
                <a:cs typeface="+mn-lt"/>
              </a:rPr>
              <a:t>Data-parallelism based deep learning approach for the model order reduction of parametrized partial differential equations, September 2023, Nirav Shah (University of Cambridge), Offered via STFC’s Scientific Computing Seminar, STFC.</a:t>
            </a:r>
          </a:p>
          <a:p>
            <a:endParaRPr lang="en-GB" sz="1200" dirty="0">
              <a:solidFill>
                <a:srgbClr val="626262"/>
              </a:solidFill>
              <a:ea typeface="+mn-lt"/>
              <a:cs typeface="+mn-lt"/>
            </a:endParaRPr>
          </a:p>
          <a:p>
            <a:r>
              <a:rPr lang="en-GB" sz="1200" dirty="0">
                <a:solidFill>
                  <a:srgbClr val="1E5DF8"/>
                </a:solidFill>
                <a:ea typeface="+mn-lt"/>
                <a:cs typeface="+mn-lt"/>
              </a:rPr>
              <a:t>Benchmarking storage performance of LLMs</a:t>
            </a:r>
            <a:r>
              <a:rPr lang="en-GB" sz="1200" dirty="0">
                <a:solidFill>
                  <a:srgbClr val="626262"/>
                </a:solidFill>
                <a:ea typeface="+mn-lt"/>
                <a:cs typeface="+mn-lt"/>
              </a:rPr>
              <a:t> - Jean-Thomas Acquaviva (DDN), to be offered via STFC’s AI for Science Seminar Series, Jan 2024.</a:t>
            </a:r>
            <a:br>
              <a:rPr lang="en-GB" sz="1200" dirty="0">
                <a:solidFill>
                  <a:srgbClr val="626262"/>
                </a:solidFill>
                <a:ea typeface="+mn-lt"/>
                <a:cs typeface="+mn-lt"/>
              </a:rPr>
            </a:br>
            <a:r>
              <a:rPr lang="en-GB" sz="1200" dirty="0">
                <a:solidFill>
                  <a:srgbClr val="1E5DF8"/>
                </a:solidFill>
                <a:ea typeface="+mn-lt"/>
                <a:cs typeface="+mn-lt"/>
              </a:rPr>
              <a:t>Benchmarking LLMs on large-scale systems</a:t>
            </a:r>
            <a:r>
              <a:rPr lang="en-GB" sz="1200" dirty="0">
                <a:solidFill>
                  <a:srgbClr val="626262"/>
                </a:solidFill>
                <a:ea typeface="+mn-lt"/>
                <a:cs typeface="+mn-lt"/>
              </a:rPr>
              <a:t> - Ana Gainaru (ORNL),  to be offered via STFC’s AI for Science Seminar Series, Feb 2024.</a:t>
            </a:r>
            <a:br>
              <a:rPr lang="en-GB" sz="1200" dirty="0">
                <a:solidFill>
                  <a:srgbClr val="626262"/>
                </a:solidFill>
                <a:ea typeface="+mn-lt"/>
                <a:cs typeface="+mn-lt"/>
              </a:rPr>
            </a:br>
            <a:r>
              <a:rPr lang="en-GB" sz="1200" dirty="0">
                <a:solidFill>
                  <a:srgbClr val="1E5DF8"/>
                </a:solidFill>
                <a:ea typeface="+mn-lt"/>
                <a:cs typeface="+mn-lt"/>
              </a:rPr>
              <a:t>Blueprinting AI for Science for Exascale (BASE-II): Community Update - </a:t>
            </a:r>
            <a:r>
              <a:rPr lang="en-GB" sz="1200" dirty="0">
                <a:solidFill>
                  <a:srgbClr val="626262"/>
                </a:solidFill>
                <a:ea typeface="+mn-lt"/>
                <a:cs typeface="+mn-lt"/>
              </a:rPr>
              <a:t>Jeyan Thiyagalingam (STFC), , March 2024.</a:t>
            </a:r>
            <a:br>
              <a:rPr lang="en-GB" sz="1200" dirty="0">
                <a:solidFill>
                  <a:srgbClr val="626262"/>
                </a:solidFill>
                <a:ea typeface="+mn-lt"/>
                <a:cs typeface="+mn-lt"/>
              </a:rPr>
            </a:br>
            <a:r>
              <a:rPr lang="en-GB" sz="1200" dirty="0">
                <a:solidFill>
                  <a:srgbClr val="1E5DF8"/>
                </a:solidFill>
                <a:ea typeface="+mn-lt"/>
                <a:cs typeface="+mn-lt"/>
              </a:rPr>
              <a:t>Hardware and Software Co-Design for Machine Learning Workshop</a:t>
            </a:r>
            <a:r>
              <a:rPr lang="en-GB" sz="1200" dirty="0">
                <a:solidFill>
                  <a:srgbClr val="626262"/>
                </a:solidFill>
                <a:ea typeface="+mn-lt"/>
                <a:cs typeface="+mn-lt"/>
              </a:rPr>
              <a:t> - Paul Calleja (University of Cambridge), April 2024.</a:t>
            </a:r>
            <a:br>
              <a:rPr lang="en-GB" sz="1200" dirty="0">
                <a:solidFill>
                  <a:srgbClr val="626262"/>
                </a:solidFill>
                <a:ea typeface="+mn-lt"/>
                <a:cs typeface="+mn-lt"/>
              </a:rPr>
            </a:br>
            <a:r>
              <a:rPr lang="en-GB" sz="1200" dirty="0">
                <a:solidFill>
                  <a:srgbClr val="1E5DF8"/>
                </a:solidFill>
                <a:ea typeface="+mn-lt"/>
                <a:cs typeface="+mn-lt"/>
              </a:rPr>
              <a:t>Surrogate Physical Models</a:t>
            </a:r>
            <a:r>
              <a:rPr lang="en-GB" sz="1200" dirty="0">
                <a:solidFill>
                  <a:srgbClr val="626262"/>
                </a:solidFill>
                <a:ea typeface="+mn-lt"/>
                <a:cs typeface="+mn-lt"/>
              </a:rPr>
              <a:t> - Frederik De Ceuster (Institute of Astronomy, KU Leuven), to be Scheduled, June 2024. </a:t>
            </a:r>
            <a:br>
              <a:rPr lang="en-GB" sz="1200" dirty="0">
                <a:solidFill>
                  <a:srgbClr val="626262"/>
                </a:solidFill>
                <a:ea typeface="+mn-lt"/>
                <a:cs typeface="+mn-lt"/>
              </a:rPr>
            </a:br>
            <a:r>
              <a:rPr lang="en-GB" sz="1200" dirty="0">
                <a:solidFill>
                  <a:srgbClr val="1E5DF8"/>
                </a:solidFill>
                <a:ea typeface="+mn-lt"/>
                <a:cs typeface="+mn-lt"/>
              </a:rPr>
              <a:t>AI for Science Benchmarks</a:t>
            </a:r>
            <a:r>
              <a:rPr lang="en-GB" sz="1200" dirty="0">
                <a:solidFill>
                  <a:srgbClr val="626262"/>
                </a:solidFill>
                <a:ea typeface="+mn-lt"/>
                <a:cs typeface="+mn-lt"/>
              </a:rPr>
              <a:t> – Mark Wilkinson, First Collection of Use Cases, to be Scheduled, Sep 2024. </a:t>
            </a:r>
            <a:br>
              <a:rPr lang="en-GB" sz="2000" dirty="0">
                <a:solidFill>
                  <a:srgbClr val="626262"/>
                </a:solidFill>
                <a:ea typeface="+mn-lt"/>
                <a:cs typeface="+mn-lt"/>
              </a:rPr>
            </a:br>
            <a:br>
              <a:rPr lang="en-GB" sz="2000" dirty="0">
                <a:solidFill>
                  <a:srgbClr val="626262"/>
                </a:solidFill>
                <a:ea typeface="+mn-lt"/>
                <a:cs typeface="+mn-lt"/>
              </a:rPr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EC43B-25F6-8445-A0E4-EF1DAC1EB9F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100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EC43B-25F6-8445-A0E4-EF1DAC1EB9F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707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lass door&#10;&#10;Description automatically generated">
            <a:extLst>
              <a:ext uri="{FF2B5EF4-FFF2-40B4-BE49-F238E27FC236}">
                <a16:creationId xmlns:a16="http://schemas.microsoft.com/office/drawing/2014/main" id="{5D1C74C1-C7F8-344B-BBFD-F62FFDA3E1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9"/>
            <a:ext cx="12192000" cy="68575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5E5514F-8F8B-634D-876B-3BFD7AF170DE}"/>
              </a:ext>
            </a:extLst>
          </p:cNvPr>
          <p:cNvSpPr/>
          <p:nvPr userDrawn="1"/>
        </p:nvSpPr>
        <p:spPr>
          <a:xfrm>
            <a:off x="0" y="5612554"/>
            <a:ext cx="12192000" cy="1245446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rgbClr val="263233"/>
              </a:gs>
              <a:gs pos="91000">
                <a:srgbClr val="27313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CF6911A-6958-2C4B-9CFB-A23B5E967A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5327" y="2276872"/>
            <a:ext cx="5688633" cy="909493"/>
          </a:xfrm>
          <a:prstGeom prst="rect">
            <a:avLst/>
          </a:prstGeom>
          <a:effectLst>
            <a:glow>
              <a:schemeClr val="tx1"/>
            </a:glow>
            <a:outerShdw blurRad="127000" dist="50800" dir="3000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cap="all" baseline="0">
                <a:solidFill>
                  <a:schemeClr val="bg1"/>
                </a:solidFill>
                <a:latin typeface="Montserrat ExtraBold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/>
              <a:t>Presentation</a:t>
            </a:r>
            <a:br>
              <a:rPr lang="en-GB"/>
            </a:br>
            <a:r>
              <a:rPr lang="en-GB"/>
              <a:t>title</a:t>
            </a:r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F9871F9-5D60-F34D-9259-817949F61E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3585" y="5612554"/>
            <a:ext cx="5688633" cy="696766"/>
          </a:xfrm>
          <a:prstGeom prst="rect">
            <a:avLst/>
          </a:prstGeom>
          <a:effectLst>
            <a:outerShdw blurRad="127000" dist="50800" dir="3000000" algn="ctr" rotWithShape="0">
              <a:srgbClr val="000000"/>
            </a:outerShdw>
          </a:effectLst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sz="1800" b="1" i="0">
                <a:latin typeface="Montserrat" pitchFamily="2" charset="77"/>
              </a:rPr>
              <a:t>Venue, Date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51D6AE6-B5B7-4D43-BDE6-3F1347B927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3585" y="4357430"/>
            <a:ext cx="5688633" cy="914400"/>
          </a:xfrm>
          <a:prstGeom prst="rect">
            <a:avLst/>
          </a:prstGeom>
          <a:effectLst>
            <a:outerShdw blurRad="127000" dist="50800" dir="3000000" algn="tl" rotWithShape="0">
              <a:schemeClr val="tx1"/>
            </a:outerShdw>
          </a:effectLst>
        </p:spPr>
        <p:txBody>
          <a:bodyPr/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sz="1800" b="1" i="0">
                <a:latin typeface="Montserrat" pitchFamily="2" charset="77"/>
              </a:rPr>
              <a:t>Presenter</a:t>
            </a:r>
          </a:p>
          <a:p>
            <a:pPr lvl="0"/>
            <a:r>
              <a:rPr lang="en-US" sz="1800" b="1" i="0">
                <a:latin typeface="Montserrat" pitchFamily="2" charset="77"/>
              </a:rPr>
              <a:t>Job Title</a:t>
            </a:r>
            <a:endParaRPr lang="en-US"/>
          </a:p>
        </p:txBody>
      </p:sp>
      <p:pic>
        <p:nvPicPr>
          <p:cNvPr id="3" name="Picture 2" descr="A picture containing drawing, food, plate&#10;&#10;Description automatically generated">
            <a:extLst>
              <a:ext uri="{FF2B5EF4-FFF2-40B4-BE49-F238E27FC236}">
                <a16:creationId xmlns:a16="http://schemas.microsoft.com/office/drawing/2014/main" id="{105D4CD3-6357-F447-B6DF-B77D541053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1730" y="392400"/>
            <a:ext cx="2234756" cy="1044000"/>
          </a:xfrm>
          <a:prstGeom prst="rect">
            <a:avLst/>
          </a:prstGeom>
          <a:effectLst>
            <a:outerShdw blurRad="127000" dist="50800" dir="3000000" algn="ctr" rotWithShape="0">
              <a:srgbClr val="000000"/>
            </a:outerShdw>
          </a:effectLst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BDFC5889-66FC-C749-AEB8-0B37EB2909F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78350" y="5919766"/>
            <a:ext cx="2322596" cy="680403"/>
          </a:xfrm>
          <a:prstGeom prst="rect">
            <a:avLst/>
          </a:prstGeom>
          <a:effectLst>
            <a:outerShdw blurRad="127000" dist="50800" dir="3000000" algn="ctr" rotWithShape="0">
              <a:srgbClr val="000000"/>
            </a:outerShdw>
          </a:effectLst>
        </p:spPr>
      </p:pic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F1BEAFA4-7996-694B-A431-B0B7A1FE453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117175" y="5847019"/>
            <a:ext cx="914400" cy="910713"/>
          </a:xfrm>
          <a:prstGeom prst="rect">
            <a:avLst/>
          </a:prstGeom>
          <a:effectLst>
            <a:outerShdw blurRad="127000" dist="50800" dir="3000000" algn="ctr" rotWithShape="0">
              <a:srgbClr val="000000"/>
            </a:outerShdw>
          </a:effectLst>
        </p:spPr>
      </p:pic>
      <p:pic>
        <p:nvPicPr>
          <p:cNvPr id="26" name="Picture 25" descr="A picture containing drawing&#10;&#10;Description automatically generated">
            <a:extLst>
              <a:ext uri="{FF2B5EF4-FFF2-40B4-BE49-F238E27FC236}">
                <a16:creationId xmlns:a16="http://schemas.microsoft.com/office/drawing/2014/main" id="{45EA3FEB-2F93-C348-9717-F2B75B885A9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447721" y="5792034"/>
            <a:ext cx="914400" cy="914400"/>
          </a:xfrm>
          <a:prstGeom prst="rect">
            <a:avLst/>
          </a:prstGeom>
          <a:effectLst>
            <a:outerShdw blurRad="127000" dist="50800" dir="3000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6927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lose up of an animal&#10;&#10;Description automatically generated">
            <a:extLst>
              <a:ext uri="{FF2B5EF4-FFF2-40B4-BE49-F238E27FC236}">
                <a16:creationId xmlns:a16="http://schemas.microsoft.com/office/drawing/2014/main" id="{397B8DB5-A412-2B44-8222-98EA6E5AE5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9798" y="0"/>
            <a:ext cx="10402202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CF6911A-6958-2C4B-9CFB-A23B5E967A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5327" y="2276872"/>
            <a:ext cx="5522641" cy="909493"/>
          </a:xfrm>
          <a:prstGeom prst="rect">
            <a:avLst/>
          </a:prstGeom>
          <a:effectLst>
            <a:glow>
              <a:schemeClr val="tx1"/>
            </a:glow>
            <a:outerShdw blurRad="127000" dist="50800" dir="3000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cap="all" baseline="0">
                <a:solidFill>
                  <a:schemeClr val="bg1"/>
                </a:solidFill>
                <a:latin typeface="Montserrat ExtraBold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/>
              <a:t>Presentation</a:t>
            </a:r>
            <a:br>
              <a:rPr lang="en-GB"/>
            </a:br>
            <a:r>
              <a:rPr lang="en-GB"/>
              <a:t>title</a:t>
            </a:r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F9871F9-5D60-F34D-9259-817949F61E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3585" y="5612554"/>
            <a:ext cx="5688633" cy="696766"/>
          </a:xfrm>
          <a:prstGeom prst="rect">
            <a:avLst/>
          </a:prstGeom>
          <a:effectLst>
            <a:outerShdw blurRad="127000" dist="50800" dir="3000000" algn="ctr" rotWithShape="0">
              <a:srgbClr val="000000"/>
            </a:outerShdw>
          </a:effectLst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sz="1800" b="1" i="0">
                <a:latin typeface="Montserrat" pitchFamily="2" charset="77"/>
              </a:rPr>
              <a:t>Venue, Date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51D6AE6-B5B7-4D43-BDE6-3F1347B927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3585" y="4357430"/>
            <a:ext cx="5688633" cy="914400"/>
          </a:xfrm>
          <a:prstGeom prst="rect">
            <a:avLst/>
          </a:prstGeom>
          <a:effectLst>
            <a:outerShdw blurRad="127000" dist="50800" dir="3000000" algn="tl" rotWithShape="0">
              <a:schemeClr val="tx1"/>
            </a:outerShdw>
          </a:effectLst>
        </p:spPr>
        <p:txBody>
          <a:bodyPr/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sz="1800" b="1" i="0">
                <a:latin typeface="Montserrat" pitchFamily="2" charset="77"/>
              </a:rPr>
              <a:t>Presenter</a:t>
            </a:r>
          </a:p>
          <a:p>
            <a:pPr lvl="0"/>
            <a:r>
              <a:rPr lang="en-US" sz="1800" b="1" i="0">
                <a:latin typeface="Montserrat" pitchFamily="2" charset="77"/>
              </a:rPr>
              <a:t>Job Title</a:t>
            </a:r>
            <a:endParaRPr lang="en-US"/>
          </a:p>
        </p:txBody>
      </p:sp>
      <p:pic>
        <p:nvPicPr>
          <p:cNvPr id="7" name="Picture 6" descr="A picture containing drawing, food, plate&#10;&#10;Description automatically generated">
            <a:extLst>
              <a:ext uri="{FF2B5EF4-FFF2-40B4-BE49-F238E27FC236}">
                <a16:creationId xmlns:a16="http://schemas.microsoft.com/office/drawing/2014/main" id="{AEFEAFB5-C601-FC41-A64C-578573A670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1730" y="392400"/>
            <a:ext cx="2234756" cy="1044000"/>
          </a:xfrm>
          <a:prstGeom prst="rect">
            <a:avLst/>
          </a:prstGeom>
          <a:effectLst>
            <a:outerShdw blurRad="127000" dist="50800" dir="3000000" algn="ctr" rotWithShape="0">
              <a:srgbClr val="000000"/>
            </a:outerShdw>
          </a:effectLst>
        </p:spPr>
      </p:pic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689DE2AA-1F68-164D-BE3F-A48F347100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6051" y="6453336"/>
            <a:ext cx="2607582" cy="365125"/>
          </a:xfrm>
          <a:prstGeom prst="rect">
            <a:avLst/>
          </a:prstGeom>
          <a:effectLst>
            <a:outerShdw blurRad="127000" dist="50800" dir="3000000" algn="ctr" rotWithShape="0">
              <a:srgbClr val="000000"/>
            </a:outerShdw>
          </a:effectLst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 Crown Copyright, Met Office</a:t>
            </a:r>
          </a:p>
        </p:txBody>
      </p:sp>
    </p:spTree>
    <p:extLst>
      <p:ext uri="{BB962C8B-B14F-4D97-AF65-F5344CB8AC3E}">
        <p14:creationId xmlns:p14="http://schemas.microsoft.com/office/powerpoint/2010/main" val="3073906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33EB14E5-E9C6-7F4B-85EC-1C663FE64369}"/>
              </a:ext>
            </a:extLst>
          </p:cNvPr>
          <p:cNvSpPr/>
          <p:nvPr userDrawn="1"/>
        </p:nvSpPr>
        <p:spPr>
          <a:xfrm>
            <a:off x="11573806" y="6314418"/>
            <a:ext cx="420413" cy="420413"/>
          </a:xfrm>
          <a:prstGeom prst="ellipse">
            <a:avLst/>
          </a:prstGeom>
          <a:solidFill>
            <a:srgbClr val="D148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FF5DBC-9414-5441-ADFF-86F0AF34F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2382" y="6328706"/>
            <a:ext cx="783260" cy="420412"/>
          </a:xfrm>
          <a:prstGeom prst="rect">
            <a:avLst/>
          </a:prstGeom>
        </p:spPr>
        <p:txBody>
          <a:bodyPr/>
          <a:lstStyle>
            <a:lvl1pPr algn="ctr"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02F06D9-9A38-FF48-91F7-097E2C66BBBE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BD8EFF-66D4-A348-BAC4-A2A36E23333F}"/>
              </a:ext>
            </a:extLst>
          </p:cNvPr>
          <p:cNvCxnSpPr>
            <a:cxnSpLocks/>
          </p:cNvCxnSpPr>
          <p:nvPr userDrawn="1"/>
        </p:nvCxnSpPr>
        <p:spPr>
          <a:xfrm>
            <a:off x="288925" y="260648"/>
            <a:ext cx="11610975" cy="0"/>
          </a:xfrm>
          <a:prstGeom prst="line">
            <a:avLst/>
          </a:prstGeom>
          <a:ln w="50800">
            <a:solidFill>
              <a:srgbClr val="D148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8BFCA940-99C9-CD4C-B12B-03AE27EB59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8232" y="411618"/>
            <a:ext cx="11644843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title</a:t>
            </a:r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ABF67AD-DC29-AA4A-B3CD-9A8D414046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58232" y="881320"/>
            <a:ext cx="11644843" cy="333198"/>
          </a:xfrm>
          <a:prstGeom prst="rect">
            <a:avLst/>
          </a:prstGeom>
        </p:spPr>
        <p:txBody>
          <a:bodyPr lIns="0" tIns="0" bIns="0">
            <a:normAutofit/>
          </a:bodyPr>
          <a:lstStyle>
            <a:lvl1pPr marL="0" indent="0">
              <a:buNone/>
              <a:defRPr sz="2400" b="1">
                <a:solidFill>
                  <a:srgbClr val="D1482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292A1FEA-E867-4148-A12B-5436D7B998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6051" y="6453336"/>
            <a:ext cx="2607582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dirty="0"/>
              <a:t>© Crown Copyright, Met Office</a:t>
            </a:r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E384B62B-4158-564F-AF1A-D84974B410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84921" y="6127200"/>
            <a:ext cx="1378800" cy="64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58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1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423" userDrawn="1">
          <p15:clr>
            <a:srgbClr val="FBAE40"/>
          </p15:clr>
        </p15:guide>
        <p15:guide id="4" orient="horz" pos="226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BFCA940-99C9-CD4C-B12B-03AE27EB59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8232" y="411618"/>
            <a:ext cx="11737304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title</a:t>
            </a:r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ABF67AD-DC29-AA4A-B3CD-9A8D414046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58232" y="881320"/>
            <a:ext cx="11734129" cy="333198"/>
          </a:xfrm>
          <a:prstGeom prst="rect">
            <a:avLst/>
          </a:prstGeom>
        </p:spPr>
        <p:txBody>
          <a:bodyPr lIns="0" tIns="0" bIns="0">
            <a:normAutofit/>
          </a:bodyPr>
          <a:lstStyle>
            <a:lvl1pPr marL="0" indent="0">
              <a:buNone/>
              <a:defRPr sz="2400" b="1">
                <a:solidFill>
                  <a:srgbClr val="94A4B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F9F88F5-603A-8945-AB8D-03D5BF8B5B94}"/>
              </a:ext>
            </a:extLst>
          </p:cNvPr>
          <p:cNvSpPr/>
          <p:nvPr userDrawn="1"/>
        </p:nvSpPr>
        <p:spPr>
          <a:xfrm>
            <a:off x="11573806" y="6314418"/>
            <a:ext cx="420413" cy="420413"/>
          </a:xfrm>
          <a:prstGeom prst="ellipse">
            <a:avLst/>
          </a:prstGeom>
          <a:solidFill>
            <a:srgbClr val="95A5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8FDF1F00-E1B6-6846-AF84-4E0FFAC49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2382" y="6328706"/>
            <a:ext cx="783260" cy="420412"/>
          </a:xfrm>
          <a:prstGeom prst="rect">
            <a:avLst/>
          </a:prstGeo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02F06D9-9A38-FF48-91F7-097E2C66BBBE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245B5E2-D6D5-0A48-A219-3819E69CA469}"/>
              </a:ext>
            </a:extLst>
          </p:cNvPr>
          <p:cNvCxnSpPr>
            <a:cxnSpLocks/>
          </p:cNvCxnSpPr>
          <p:nvPr userDrawn="1"/>
        </p:nvCxnSpPr>
        <p:spPr>
          <a:xfrm>
            <a:off x="288925" y="260648"/>
            <a:ext cx="11610975" cy="0"/>
          </a:xfrm>
          <a:prstGeom prst="line">
            <a:avLst/>
          </a:prstGeom>
          <a:ln w="50800">
            <a:solidFill>
              <a:srgbClr val="95A5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B9B4C999-48FC-AA43-8D7B-CE1FDD389B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6051" y="6453336"/>
            <a:ext cx="2607582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dirty="0"/>
              <a:t>© Crown Copyright, Met Office</a:t>
            </a:r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BCE84BAD-F065-BC4D-BD7A-39940C55D3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84921" y="6127200"/>
            <a:ext cx="1378800" cy="64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4302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BFCA940-99C9-CD4C-B12B-03AE27EB59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8232" y="411618"/>
            <a:ext cx="11644843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title</a:t>
            </a:r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ABF67AD-DC29-AA4A-B3CD-9A8D414046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58232" y="881320"/>
            <a:ext cx="11644843" cy="333198"/>
          </a:xfrm>
          <a:prstGeom prst="rect">
            <a:avLst/>
          </a:prstGeom>
        </p:spPr>
        <p:txBody>
          <a:bodyPr lIns="0" tIns="0" bIns="0">
            <a:normAutofit/>
          </a:bodyPr>
          <a:lstStyle>
            <a:lvl1pPr marL="0" indent="0">
              <a:buNone/>
              <a:defRPr sz="2400" b="1">
                <a:solidFill>
                  <a:srgbClr val="D1482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28FD049-38F6-3B44-A1AA-9D3CBF7851A1}"/>
              </a:ext>
            </a:extLst>
          </p:cNvPr>
          <p:cNvSpPr/>
          <p:nvPr userDrawn="1"/>
        </p:nvSpPr>
        <p:spPr>
          <a:xfrm>
            <a:off x="11573806" y="6314418"/>
            <a:ext cx="420413" cy="420413"/>
          </a:xfrm>
          <a:prstGeom prst="ellipse">
            <a:avLst/>
          </a:prstGeom>
          <a:solidFill>
            <a:srgbClr val="D148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B985969A-4136-7247-A410-015FF9AD8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2382" y="6328706"/>
            <a:ext cx="783260" cy="420412"/>
          </a:xfrm>
          <a:prstGeom prst="rect">
            <a:avLst/>
          </a:prstGeom>
        </p:spPr>
        <p:txBody>
          <a:bodyPr/>
          <a:lstStyle>
            <a:lvl1pPr algn="ctr"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02F06D9-9A38-FF48-91F7-097E2C66BBBE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9550F15-6FB3-A941-8EA4-50D6FF64CAC7}"/>
              </a:ext>
            </a:extLst>
          </p:cNvPr>
          <p:cNvCxnSpPr>
            <a:cxnSpLocks/>
          </p:cNvCxnSpPr>
          <p:nvPr userDrawn="1"/>
        </p:nvCxnSpPr>
        <p:spPr>
          <a:xfrm>
            <a:off x="288925" y="260648"/>
            <a:ext cx="11610975" cy="0"/>
          </a:xfrm>
          <a:prstGeom prst="line">
            <a:avLst/>
          </a:prstGeom>
          <a:ln w="50800">
            <a:solidFill>
              <a:srgbClr val="D148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ED9A6860-C960-A84F-8DC4-D4D9489847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6051" y="6453336"/>
            <a:ext cx="260758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 Crown Copyright, Met Office</a:t>
            </a:r>
          </a:p>
        </p:txBody>
      </p:sp>
      <p:pic>
        <p:nvPicPr>
          <p:cNvPr id="3" name="Picture 2" descr="A picture containing drawing, food, plate&#10;&#10;Description automatically generated">
            <a:extLst>
              <a:ext uri="{FF2B5EF4-FFF2-40B4-BE49-F238E27FC236}">
                <a16:creationId xmlns:a16="http://schemas.microsoft.com/office/drawing/2014/main" id="{EBAA4964-EBA6-9245-BA21-83453C0E04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84400" y="6127200"/>
            <a:ext cx="1378800" cy="64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364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47" userDrawn="1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2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BFCA940-99C9-CD4C-B12B-03AE27EB59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8232" y="411618"/>
            <a:ext cx="11644843" cy="4431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title</a:t>
            </a:r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ABF67AD-DC29-AA4A-B3CD-9A8D414046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58232" y="881320"/>
            <a:ext cx="11644843" cy="333198"/>
          </a:xfrm>
          <a:prstGeom prst="rect">
            <a:avLst/>
          </a:prstGeom>
        </p:spPr>
        <p:txBody>
          <a:bodyPr lIns="0" tIns="0" bIns="0">
            <a:normAutofit/>
          </a:bodyPr>
          <a:lstStyle>
            <a:lvl1pPr marL="0" indent="0">
              <a:buNone/>
              <a:defRPr sz="2400" b="1">
                <a:solidFill>
                  <a:srgbClr val="95A4B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28FD049-38F6-3B44-A1AA-9D3CBF7851A1}"/>
              </a:ext>
            </a:extLst>
          </p:cNvPr>
          <p:cNvSpPr/>
          <p:nvPr userDrawn="1"/>
        </p:nvSpPr>
        <p:spPr>
          <a:xfrm>
            <a:off x="11573806" y="6314418"/>
            <a:ext cx="420413" cy="420413"/>
          </a:xfrm>
          <a:prstGeom prst="ellipse">
            <a:avLst/>
          </a:prstGeom>
          <a:solidFill>
            <a:srgbClr val="95A4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B985969A-4136-7247-A410-015FF9AD8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2382" y="6328706"/>
            <a:ext cx="783260" cy="420412"/>
          </a:xfrm>
          <a:prstGeom prst="rect">
            <a:avLst/>
          </a:prstGeom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02F06D9-9A38-FF48-91F7-097E2C66BBBE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9550F15-6FB3-A941-8EA4-50D6FF64CAC7}"/>
              </a:ext>
            </a:extLst>
          </p:cNvPr>
          <p:cNvCxnSpPr>
            <a:cxnSpLocks/>
          </p:cNvCxnSpPr>
          <p:nvPr userDrawn="1"/>
        </p:nvCxnSpPr>
        <p:spPr>
          <a:xfrm>
            <a:off x="288925" y="260648"/>
            <a:ext cx="11610975" cy="0"/>
          </a:xfrm>
          <a:prstGeom prst="line">
            <a:avLst/>
          </a:prstGeom>
          <a:ln w="50800">
            <a:solidFill>
              <a:srgbClr val="95A4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CCF1AA83-D172-9948-9F8A-8C94CD4EA4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6051" y="6453336"/>
            <a:ext cx="260758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 Crown Copyright, Met Office</a:t>
            </a:r>
          </a:p>
        </p:txBody>
      </p:sp>
      <p:pic>
        <p:nvPicPr>
          <p:cNvPr id="9" name="Picture 8" descr="A picture containing drawing, food, plate&#10;&#10;Description automatically generated">
            <a:extLst>
              <a:ext uri="{FF2B5EF4-FFF2-40B4-BE49-F238E27FC236}">
                <a16:creationId xmlns:a16="http://schemas.microsoft.com/office/drawing/2014/main" id="{D65E5736-0182-9F4B-B919-87048D592D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84400" y="6127200"/>
            <a:ext cx="1378800" cy="64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1614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47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2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75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702" r:id="rId2"/>
    <p:sldLayoutId id="2147483661" r:id="rId3"/>
    <p:sldLayoutId id="2147483662" r:id="rId4"/>
    <p:sldLayoutId id="2147483667" r:id="rId5"/>
    <p:sldLayoutId id="2147483675" r:id="rId6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i4science-at-scale.ac.uk/outreach-and-knowledge-exchange/outreach-and-knowledge-exchange-2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E0D9C-88F8-44C2-B5D9-37D4A167D6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326" y="2276872"/>
            <a:ext cx="11451561" cy="909493"/>
          </a:xfrm>
          <a:noFill/>
        </p:spPr>
        <p:txBody>
          <a:bodyPr/>
          <a:lstStyle/>
          <a:p>
            <a:pPr algn="ctr"/>
            <a:r>
              <a:rPr lang="en-GB" sz="4400" dirty="0">
                <a:latin typeface="+mn-lt"/>
              </a:rPr>
              <a:t>BASE-II </a:t>
            </a:r>
            <a:br>
              <a:rPr lang="en-GB" sz="4400" dirty="0">
                <a:latin typeface="+mn-lt"/>
              </a:rPr>
            </a:br>
            <a:r>
              <a:rPr lang="en-GB" sz="4400" cap="none" dirty="0">
                <a:latin typeface="+mn-lt"/>
              </a:rPr>
              <a:t>(Blueprinting AI for Science at Exascale)</a:t>
            </a:r>
            <a:br>
              <a:rPr lang="en-GB" cap="none" dirty="0">
                <a:latin typeface="+mn-lt"/>
              </a:rPr>
            </a:br>
            <a:br>
              <a:rPr lang="en-GB" cap="none" dirty="0"/>
            </a:br>
            <a:r>
              <a:rPr lang="en-GB" sz="4400" cap="none" dirty="0">
                <a:latin typeface="+mn-lt"/>
              </a:rPr>
              <a:t>Knowledge Exchange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9D0B86-73C5-4D55-AA45-38690849A4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0038" y="5869729"/>
            <a:ext cx="5688633" cy="696766"/>
          </a:xfrm>
        </p:spPr>
        <p:txBody>
          <a:bodyPr/>
          <a:lstStyle/>
          <a:p>
            <a:r>
              <a:rPr lang="en-GB" dirty="0"/>
              <a:t>Engineer’s House, 11-12 October 2023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F6B5BB-CEF5-49DD-8D24-256A359107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3585" y="4357430"/>
            <a:ext cx="11353094" cy="914400"/>
          </a:xfrm>
          <a:noFill/>
        </p:spPr>
        <p:txBody>
          <a:bodyPr lIns="91440" tIns="45720" rIns="91440" bIns="45720" anchor="t"/>
          <a:lstStyle/>
          <a:p>
            <a:r>
              <a:rPr lang="en-GB" dirty="0">
                <a:latin typeface="+mn-lt"/>
              </a:rPr>
              <a:t>Jeyan Thiyagalingam</a:t>
            </a:r>
            <a:r>
              <a:rPr lang="en-GB" baseline="30000" dirty="0">
                <a:latin typeface="+mn-lt"/>
              </a:rPr>
              <a:t>1</a:t>
            </a:r>
            <a:r>
              <a:rPr lang="en-GB" dirty="0">
                <a:latin typeface="+mn-lt"/>
              </a:rPr>
              <a:t>, Paul Calleja</a:t>
            </a:r>
            <a:r>
              <a:rPr lang="en-GB" baseline="30000" dirty="0">
                <a:latin typeface="+mn-lt"/>
              </a:rPr>
              <a:t>2</a:t>
            </a:r>
            <a:r>
              <a:rPr lang="en-GB" dirty="0">
                <a:latin typeface="+mn-lt"/>
              </a:rPr>
              <a:t>, Jeremy Yates</a:t>
            </a:r>
            <a:r>
              <a:rPr lang="en-GB" baseline="30000" dirty="0">
                <a:latin typeface="+mn-lt"/>
              </a:rPr>
              <a:t>3</a:t>
            </a:r>
            <a:r>
              <a:rPr lang="en-GB" dirty="0">
                <a:latin typeface="+mn-lt"/>
              </a:rPr>
              <a:t>, Mark Wilkinson</a:t>
            </a:r>
            <a:r>
              <a:rPr lang="en-GB" baseline="30000" dirty="0">
                <a:latin typeface="+mn-lt"/>
              </a:rPr>
              <a:t>4</a:t>
            </a:r>
            <a:r>
              <a:rPr lang="en-GB" dirty="0">
                <a:latin typeface="+mn-lt"/>
              </a:rPr>
              <a:t>, and Marion Samler</a:t>
            </a:r>
            <a:r>
              <a:rPr lang="en-GB" baseline="30000" dirty="0">
                <a:latin typeface="+mn-lt"/>
              </a:rPr>
              <a:t>1</a:t>
            </a:r>
            <a:r>
              <a:rPr lang="en-GB" dirty="0">
                <a:latin typeface="+mn-lt"/>
              </a:rPr>
              <a:t>, </a:t>
            </a:r>
            <a:endParaRPr lang="en-GB" baseline="30000" dirty="0">
              <a:latin typeface="+mn-lt"/>
            </a:endParaRPr>
          </a:p>
          <a:p>
            <a:r>
              <a:rPr lang="en-GB" baseline="30000" dirty="0">
                <a:latin typeface="+mn-lt"/>
              </a:rPr>
              <a:t>1</a:t>
            </a:r>
            <a:r>
              <a:rPr lang="en-GB" dirty="0">
                <a:latin typeface="+mn-lt"/>
              </a:rPr>
              <a:t>Science and Technology Facilities Council, </a:t>
            </a:r>
            <a:r>
              <a:rPr lang="en-GB" baseline="30000" dirty="0">
                <a:latin typeface="+mn-lt"/>
              </a:rPr>
              <a:t>2</a:t>
            </a:r>
            <a:r>
              <a:rPr lang="en-GB" dirty="0">
                <a:latin typeface="+mn-lt"/>
              </a:rPr>
              <a:t>University of Cambridge, </a:t>
            </a:r>
            <a:r>
              <a:rPr lang="en-GB" baseline="30000" dirty="0">
                <a:latin typeface="+mn-lt"/>
              </a:rPr>
              <a:t>3</a:t>
            </a:r>
            <a:r>
              <a:rPr lang="en-GB" dirty="0">
                <a:latin typeface="+mn-lt"/>
              </a:rPr>
              <a:t>University College London, </a:t>
            </a:r>
            <a:r>
              <a:rPr lang="en-GB" baseline="30000" dirty="0">
                <a:latin typeface="+mn-lt"/>
              </a:rPr>
              <a:t>4</a:t>
            </a:r>
            <a:r>
              <a:rPr lang="en-GB" dirty="0">
                <a:latin typeface="+mn-lt"/>
              </a:rPr>
              <a:t>University of Leicester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8953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74E73-EBED-43D6-BA3D-5F7026D36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410" y="388339"/>
            <a:ext cx="6955986" cy="5955476"/>
          </a:xfrm>
        </p:spPr>
        <p:txBody>
          <a:bodyPr/>
          <a:lstStyle/>
          <a:p>
            <a:r>
              <a:rPr lang="en-GB" spc="-100" dirty="0">
                <a:solidFill>
                  <a:srgbClr val="1E5DF8"/>
                </a:solidFill>
                <a:latin typeface="Arial"/>
                <a:cs typeface="Arial"/>
              </a:rPr>
              <a:t>Project Status:</a:t>
            </a:r>
            <a:br>
              <a:rPr lang="en-GB" sz="1800" dirty="0"/>
            </a:br>
            <a:br>
              <a:rPr lang="en-GB" sz="2000" dirty="0"/>
            </a:br>
            <a:r>
              <a:rPr lang="en-GB" sz="2000" spc="-100" dirty="0">
                <a:solidFill>
                  <a:srgbClr val="1E5DF8"/>
                </a:solidFill>
                <a:latin typeface="Arial"/>
                <a:cs typeface="Arial"/>
              </a:rPr>
              <a:t>BASE-II Project Launch </a:t>
            </a:r>
            <a:r>
              <a:rPr lang="en-GB" sz="2000" b="1" spc="-100" dirty="0"/>
              <a:t>- </a:t>
            </a:r>
            <a:r>
              <a:rPr lang="en-GB" sz="2000" dirty="0"/>
              <a:t>11th and 12th May 2023 at the University of Leicester;</a:t>
            </a:r>
            <a:br>
              <a:rPr lang="en-GB" sz="2000" dirty="0"/>
            </a:br>
            <a:br>
              <a:rPr lang="en-GB" sz="2000" dirty="0"/>
            </a:br>
            <a:r>
              <a:rPr lang="en-GB" sz="2000" spc="-100" dirty="0">
                <a:solidFill>
                  <a:srgbClr val="1E5DF8"/>
                </a:solidFill>
                <a:latin typeface="Arial"/>
                <a:cs typeface="Arial"/>
              </a:rPr>
              <a:t>Field Placements/visiting Scientist:</a:t>
            </a:r>
            <a:br>
              <a:rPr lang="en-GB" sz="2000" b="1" spc="-100" dirty="0"/>
            </a:br>
            <a:r>
              <a:rPr lang="en-GB" sz="2000" dirty="0"/>
              <a:t>Launched </a:t>
            </a:r>
            <a:r>
              <a:rPr lang="en-GB" sz="2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https://ai4science-at-scale.ac.uk/outreach-and-knowledge-exchange/outreach-and-knowledge-exchange-2/</a:t>
            </a:r>
            <a:r>
              <a:rPr lang="en-GB" sz="2000" dirty="0"/>
              <a:t>;</a:t>
            </a:r>
            <a:br>
              <a:rPr lang="en-GB" sz="2000" dirty="0">
                <a:ea typeface="+mn-lt"/>
              </a:rPr>
            </a:br>
            <a:br>
              <a:rPr lang="en-GB" sz="2000" dirty="0">
                <a:ea typeface="+mn-lt"/>
              </a:rPr>
            </a:br>
            <a:r>
              <a:rPr lang="en-US" sz="2000" spc="-100" dirty="0">
                <a:solidFill>
                  <a:srgbClr val="1E5DF8"/>
                </a:solidFill>
                <a:latin typeface="Arial"/>
                <a:cs typeface="Arial"/>
              </a:rPr>
              <a:t>Survey:</a:t>
            </a:r>
            <a:br>
              <a:rPr lang="en-US" sz="2000" spc="-100" dirty="0"/>
            </a:br>
            <a:r>
              <a:rPr lang="en-US" sz="2000" dirty="0"/>
              <a:t>US Labs and Excalibur Community to support knowledge for BASE-II;</a:t>
            </a:r>
            <a:br>
              <a:rPr lang="en-US" sz="2000" b="1" spc="-100" dirty="0"/>
            </a:br>
            <a:br>
              <a:rPr lang="en-US" sz="2000" b="1" spc="-100" dirty="0"/>
            </a:br>
            <a:r>
              <a:rPr lang="en-US" sz="2000" spc="-100" dirty="0">
                <a:solidFill>
                  <a:srgbClr val="1E5DF8"/>
                </a:solidFill>
                <a:latin typeface="Arial"/>
                <a:cs typeface="Arial"/>
              </a:rPr>
              <a:t>Seminars/Workshops </a:t>
            </a:r>
            <a:r>
              <a:rPr lang="en-US" sz="2000" spc="-100" dirty="0"/>
              <a:t>delivered: and planned</a:t>
            </a:r>
            <a:br>
              <a:rPr lang="en-US" sz="2000" spc="-100" dirty="0"/>
            </a:br>
            <a:br>
              <a:rPr lang="en-US" sz="2000" spc="-100" dirty="0"/>
            </a:br>
            <a:r>
              <a:rPr lang="en-US" sz="2000" spc="-100" dirty="0">
                <a:solidFill>
                  <a:srgbClr val="1E5DF8"/>
                </a:solidFill>
                <a:latin typeface="Arial"/>
                <a:cs typeface="Arial"/>
              </a:rPr>
              <a:t>Training </a:t>
            </a:r>
            <a:r>
              <a:rPr lang="en-US" sz="2000" spc="-100" dirty="0"/>
              <a:t>– delivered - </a:t>
            </a:r>
            <a:r>
              <a:rPr lang="en-GB" sz="2000" spc="-100" dirty="0">
                <a:ea typeface="+mn-lt"/>
              </a:rPr>
              <a:t>ML for Science, Diamond Light Source &amp; DiRAC, 18th through 22nd September 2023</a:t>
            </a:r>
            <a:br>
              <a:rPr lang="en-GB" sz="2000" spc="-100" dirty="0">
                <a:ea typeface="+mn-lt"/>
              </a:rPr>
            </a:br>
            <a:br>
              <a:rPr lang="en-GB" sz="2000" spc="-100" dirty="0">
                <a:ea typeface="+mn-lt"/>
              </a:rPr>
            </a:br>
            <a:r>
              <a:rPr lang="en-GB" sz="2000" spc="-100" dirty="0">
                <a:solidFill>
                  <a:srgbClr val="1E5DF8"/>
                </a:solidFill>
                <a:latin typeface="Arial"/>
                <a:cs typeface="Arial"/>
              </a:rPr>
              <a:t>Quarterly dial-ins </a:t>
            </a:r>
            <a:r>
              <a:rPr lang="en-GB" sz="2000" spc="-100" dirty="0">
                <a:ea typeface="+mn-lt"/>
              </a:rPr>
              <a:t>with industry and across STFC partners</a:t>
            </a:r>
            <a:br>
              <a:rPr lang="en-GB" sz="1800" spc="-100" dirty="0">
                <a:solidFill>
                  <a:srgbClr val="1E5DF8"/>
                </a:solidFill>
                <a:ea typeface="+mn-lt"/>
                <a:cs typeface="+mn-lt"/>
              </a:rPr>
            </a:br>
            <a:endParaRPr lang="en-GB" sz="1800" spc="-100" dirty="0">
              <a:solidFill>
                <a:srgbClr val="1E5DF8"/>
              </a:solidFill>
              <a:ea typeface="+mn-lt"/>
              <a:cs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0DD262-18C3-45DD-B8E6-E976847CF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F06D9-9A38-FF48-91F7-097E2C66BBBE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8D3BD3-A4AA-4E3E-A8B1-834BB63D2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 Crown Copyright, Met Office</a:t>
            </a:r>
          </a:p>
        </p:txBody>
      </p:sp>
      <p:pic>
        <p:nvPicPr>
          <p:cNvPr id="7" name="Picture 6" descr="A screenshot of a website&#10;&#10;Description automatically generated">
            <a:extLst>
              <a:ext uri="{FF2B5EF4-FFF2-40B4-BE49-F238E27FC236}">
                <a16:creationId xmlns:a16="http://schemas.microsoft.com/office/drawing/2014/main" id="{60816730-9D5C-4509-8B11-C7D6884D8F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000"/>
          <a:stretch/>
        </p:blipFill>
        <p:spPr>
          <a:xfrm>
            <a:off x="7394324" y="295003"/>
            <a:ext cx="3644163" cy="1709161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B696160F-F01B-4CF9-8FE3-E3AE9D5459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8226" y="3787187"/>
            <a:ext cx="3410261" cy="2133300"/>
          </a:xfrm>
          <a:prstGeom prst="rect">
            <a:avLst/>
          </a:prstGeom>
        </p:spPr>
      </p:pic>
      <p:pic>
        <p:nvPicPr>
          <p:cNvPr id="6" name="Picture 5" descr="A diagram of a project&#10;&#10;Description automatically generated">
            <a:extLst>
              <a:ext uri="{FF2B5EF4-FFF2-40B4-BE49-F238E27FC236}">
                <a16:creationId xmlns:a16="http://schemas.microsoft.com/office/drawing/2014/main" id="{F63D359D-BC13-41CD-97E3-DCF57D035D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1186" y="2004164"/>
            <a:ext cx="3004456" cy="210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59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74E73-EBED-43D6-BA3D-5F7026D36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348" y="911839"/>
            <a:ext cx="11737304" cy="5416868"/>
          </a:xfr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pc="-100" dirty="0">
                <a:solidFill>
                  <a:srgbClr val="1E5DF8"/>
                </a:solidFill>
                <a:latin typeface="Arial"/>
                <a:cs typeface="Arial"/>
              </a:rPr>
              <a:t>Current Challenges:</a:t>
            </a:r>
            <a:br>
              <a:rPr lang="en-GB" dirty="0"/>
            </a:br>
            <a:br>
              <a:rPr lang="en-GB" dirty="0"/>
            </a:br>
            <a:r>
              <a:rPr lang="en-GB" dirty="0"/>
              <a:t>Bringing together the diverse range of projects to engage across each other;</a:t>
            </a:r>
            <a:br>
              <a:rPr lang="en-GB" dirty="0"/>
            </a:br>
            <a:br>
              <a:rPr lang="en-GB" dirty="0"/>
            </a:br>
            <a:r>
              <a:rPr lang="en-GB" dirty="0"/>
              <a:t>Finding the right ‘methods’ for communication that will support knowledge exchange across all projects;</a:t>
            </a:r>
            <a:br>
              <a:rPr lang="en-GB" dirty="0"/>
            </a:br>
            <a:br>
              <a:rPr lang="en-GB" dirty="0"/>
            </a:br>
            <a:r>
              <a:rPr lang="en-GB" dirty="0"/>
              <a:t>Accessing the right use cases to provide requirements for AI Blueprints!</a:t>
            </a:r>
            <a:b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0DD262-18C3-45DD-B8E6-E976847CF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F06D9-9A38-FF48-91F7-097E2C66BBB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8D3BD3-A4AA-4E3E-A8B1-834BB63D2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 Crown Copyright, Met Office</a:t>
            </a:r>
          </a:p>
        </p:txBody>
      </p:sp>
    </p:spTree>
    <p:extLst>
      <p:ext uri="{BB962C8B-B14F-4D97-AF65-F5344CB8AC3E}">
        <p14:creationId xmlns:p14="http://schemas.microsoft.com/office/powerpoint/2010/main" val="18853417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D2246E0E4CC458759C5C503A34BC3" ma:contentTypeVersion="29" ma:contentTypeDescription="Create a new document." ma:contentTypeScope="" ma:versionID="bff0b07b98890cd90ec85d2863703e62">
  <xsd:schema xmlns:xsd="http://www.w3.org/2001/XMLSchema" xmlns:xs="http://www.w3.org/2001/XMLSchema" xmlns:p="http://schemas.microsoft.com/office/2006/metadata/properties" xmlns:ns2="d0f29d99-80ef-4c01-b00e-b100ef06102b" xmlns:ns3="c446f964-b2b3-4762-9127-f7450d2fd7fa" xmlns:ns4="6c5d3e1d-9c64-48d7-8976-8d77234e5bfb" targetNamespace="http://schemas.microsoft.com/office/2006/metadata/properties" ma:root="true" ma:fieldsID="e8776afb08fd523424a311141c933359" ns2:_="" ns3:_="" ns4:_="">
    <xsd:import namespace="d0f29d99-80ef-4c01-b00e-b100ef06102b"/>
    <xsd:import namespace="c446f964-b2b3-4762-9127-f7450d2fd7fa"/>
    <xsd:import namespace="6c5d3e1d-9c64-48d7-8976-8d77234e5bf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SharedWithUsers" minOccurs="0"/>
                <xsd:element ref="ns3:SharedWithDetails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f29d99-80ef-4c01-b00e-b100ef06102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46f964-b2b3-4762-9127-f7450d2fd7fa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5d3e1d-9c64-48d7-8976-8d77234e5bfb" elementFormDefault="qualified">
    <xsd:import namespace="http://schemas.microsoft.com/office/2006/documentManagement/types"/>
    <xsd:import namespace="http://schemas.microsoft.com/office/infopath/2007/PartnerControls"/>
    <xsd:element name="MediaServiceObjectDetectorVersions" ma:index="1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446f964-b2b3-4762-9127-f7450d2fd7fa">
      <UserInfo>
        <DisplayName>N. Luke Abraham</DisplayName>
        <AccountId>99</AccountId>
        <AccountType/>
      </UserInfo>
    </SharedWithUsers>
  </documentManagement>
</p:properties>
</file>

<file path=customXml/item4.xml><?xml version="1.0" encoding="utf-8"?>
<?mso-contentType ?>
<spe:Receivers xmlns:spe="http://schemas.microsoft.com/sharepoint/events">
  <Receiver xmlns=""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 xmlns=""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 xmlns=""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 xmlns=""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205EBEDC-44B8-4297-9A08-9D111BB8854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7102C53-0B41-46E5-932B-4884FF297A27}"/>
</file>

<file path=customXml/itemProps3.xml><?xml version="1.0" encoding="utf-8"?>
<ds:datastoreItem xmlns:ds="http://schemas.openxmlformats.org/officeDocument/2006/customXml" ds:itemID="{81525952-EED9-43CB-AC98-49493B0FC256}">
  <ds:schemaRefs>
    <ds:schemaRef ds:uri="http://schemas.microsoft.com/office/2006/documentManagement/types"/>
    <ds:schemaRef ds:uri="http://purl.org/dc/terms/"/>
    <ds:schemaRef ds:uri="http://schemas.microsoft.com/office/2006/metadata/properties"/>
    <ds:schemaRef ds:uri="http://purl.org/dc/dcmitype/"/>
    <ds:schemaRef ds:uri="95a6d21c-7db0-4b7e-981f-b4f22b02b9d8"/>
    <ds:schemaRef ds:uri="http://schemas.microsoft.com/office/infopath/2007/PartnerControls"/>
    <ds:schemaRef ds:uri="625a08d9-046b-4586-95d1-9cf314befc6a"/>
    <ds:schemaRef ds:uri="http://purl.org/dc/elements/1.1/"/>
    <ds:schemaRef ds:uri="http://schemas.openxmlformats.org/package/2006/metadata/core-properties"/>
    <ds:schemaRef ds:uri="8f27309f-28bb-410f-9816-f04cb1aa17e4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CA389774-EC27-40AA-A156-AF10AF39521F}"/>
</file>

<file path=docProps/app.xml><?xml version="1.0" encoding="utf-8"?>
<Properties xmlns="http://schemas.openxmlformats.org/officeDocument/2006/extended-properties" xmlns:vt="http://schemas.openxmlformats.org/officeDocument/2006/docPropsVTypes">
  <TotalTime>687</TotalTime>
  <Words>436</Words>
  <Application>Microsoft Office PowerPoint</Application>
  <PresentationFormat>Widescreen</PresentationFormat>
  <Paragraphs>16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Montserrat ExtraBold</vt:lpstr>
      <vt:lpstr>Montserrat</vt:lpstr>
      <vt:lpstr>Calibri</vt:lpstr>
      <vt:lpstr>Arial</vt:lpstr>
      <vt:lpstr>Office Theme</vt:lpstr>
      <vt:lpstr>BASE-II  (Blueprinting AI for Science at Exascale)  Knowledge Exchange</vt:lpstr>
      <vt:lpstr>Project Status:  BASE-II Project Launch - 11th and 12th May 2023 at the University of Leicester;  Field Placements/visiting Scientist: Launched https://ai4science-at-scale.ac.uk/outreach-and-knowledge-exchange/outreach-and-knowledge-exchange-2/;  Survey: US Labs and Excalibur Community to support knowledge for BASE-II;  Seminars/Workshops delivered: and planned  Training – delivered - ML for Science, Diamond Light Source &amp; DiRAC, 18th through 22nd September 2023  Quarterly dial-ins with industry and across STFC partners </vt:lpstr>
      <vt:lpstr>Current Challenges:  Bringing together the diverse range of projects to engage across each other;  Finding the right ‘methods’ for communication that will support knowledge exchange across all projects;  Accessing the right use cases to provide requirements for AI Blueprints!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Akers, Rob</dc:creator>
  <cp:lastModifiedBy>Samler, Marion (STFC,RAL,SC)</cp:lastModifiedBy>
  <cp:revision>118</cp:revision>
  <dcterms:created xsi:type="dcterms:W3CDTF">2020-06-17T13:55:01Z</dcterms:created>
  <dcterms:modified xsi:type="dcterms:W3CDTF">2023-10-11T08:03:24Z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0x0101002EC88A9E5A89284CB84C69CB6EF737DF</vt:lpwstr>
  </property>
  <property fmtid="{D5CDD505-2E9C-101B-9397-08002B2CF9AE}" pid="3" name="Order">
    <vt:r8>9600</vt:r8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