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3.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customXml/itemProps1.xml" ContentType="application/vnd.openxmlformats-officedocument.customXmlProperties+xml"/>
  <Override PartName="/customXml/itemProps2.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embedTrueTypeFonts="1" autoCompressPictures="0">
  <p:sldMasterIdLst>
    <p:sldMasterId id="2147483648" r:id="rId4"/>
  </p:sldMasterIdLst>
  <p:notesMasterIdLst>
    <p:notesMasterId r:id="rId8"/>
  </p:notesMasterIdLst>
  <p:sldIdLst>
    <p:sldId id="298" r:id="rId5"/>
    <p:sldId id="295" r:id="rId6"/>
    <p:sldId id="299" r:id="rId7"/>
  </p:sldIdLst>
  <p:sldSz cx="12192000" cy="6858000"/>
  <p:notesSz cx="6858000" cy="9144000"/>
  <p:embeddedFontLst>
    <p:embeddedFont>
      <p:font typeface="Arial Black" panose="020B0604020202020204" pitchFamily="34" charset="0"/>
      <p:bold r:id="rId9"/>
    </p:embeddedFont>
    <p:embeddedFont>
      <p:font typeface="Calibri" panose="020F0502020204030204" pitchFamily="34" charset="0"/>
      <p:regular r:id="rId10"/>
      <p:bold r:id="rId11"/>
      <p:italic r:id="rId12"/>
      <p:boldItalic r:id="rId13"/>
    </p:embeddedFont>
    <p:embeddedFont>
      <p:font typeface="Montserrat" pitchFamily="2" charset="77"/>
      <p:regular r:id="rId14"/>
      <p:bold r:id="rId15"/>
      <p:italic r:id="rId16"/>
      <p:boldItalic r:id="rId17"/>
    </p:embeddedFont>
    <p:embeddedFont>
      <p:font typeface="Montserrat ExtraBold" panose="020F0502020204030204" pitchFamily="34" charset="0"/>
      <p:bold r:id="rId18"/>
      <p:italic r:id="rId19"/>
      <p:boldItalic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18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8C84"/>
    <a:srgbClr val="AC4FF4"/>
    <a:srgbClr val="D14826"/>
    <a:srgbClr val="95A5B9"/>
    <a:srgbClr val="94A4BA"/>
    <a:srgbClr val="273132"/>
    <a:srgbClr val="263233"/>
    <a:srgbClr val="12100C"/>
    <a:srgbClr val="95A4BA"/>
    <a:srgbClr val="95A5B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7"/>
    <p:restoredTop sz="80824" autoAdjust="0"/>
  </p:normalViewPr>
  <p:slideViewPr>
    <p:cSldViewPr snapToGrid="0">
      <p:cViewPr varScale="1">
        <p:scale>
          <a:sx n="97" d="100"/>
          <a:sy n="97" d="100"/>
        </p:scale>
        <p:origin x="1400" y="200"/>
      </p:cViewPr>
      <p:guideLst>
        <p:guide orient="horz" pos="2160"/>
        <p:guide pos="3840"/>
        <p:guide pos="18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font" Target="fonts/font10.fntdata"/><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font" Target="fonts/font4.fntdata"/><Relationship Id="rId17" Type="http://schemas.openxmlformats.org/officeDocument/2006/relationships/font" Target="fonts/font9.fntdata"/><Relationship Id="rId25" Type="http://schemas.openxmlformats.org/officeDocument/2006/relationships/customXml" Target="../customXml/item4.xml"/><Relationship Id="rId2" Type="http://schemas.openxmlformats.org/officeDocument/2006/relationships/customXml" Target="../customXml/item2.xml"/><Relationship Id="rId16" Type="http://schemas.openxmlformats.org/officeDocument/2006/relationships/font" Target="fonts/font8.fntdata"/><Relationship Id="rId20" Type="http://schemas.openxmlformats.org/officeDocument/2006/relationships/font" Target="fonts/font12.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font" Target="fonts/font3.fntdata"/><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font" Target="fonts/font7.fntdata"/><Relationship Id="rId23" Type="http://schemas.openxmlformats.org/officeDocument/2006/relationships/theme" Target="theme/theme1.xml"/><Relationship Id="rId10" Type="http://schemas.openxmlformats.org/officeDocument/2006/relationships/font" Target="fonts/font2.fntdata"/><Relationship Id="rId19" Type="http://schemas.openxmlformats.org/officeDocument/2006/relationships/font" Target="fonts/font11.fntdata"/><Relationship Id="rId4" Type="http://schemas.openxmlformats.org/officeDocument/2006/relationships/slideMaster" Target="slideMasters/slideMaster1.xml"/><Relationship Id="rId9" Type="http://schemas.openxmlformats.org/officeDocument/2006/relationships/font" Target="fonts/font1.fntdata"/><Relationship Id="rId14" Type="http://schemas.openxmlformats.org/officeDocument/2006/relationships/font" Target="fonts/font6.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5A792B-18E6-E847-9D9C-7680FBB54A7B}" type="datetimeFigureOut">
              <a:rPr lang="en-US" smtClean="0"/>
              <a:t>10/11/23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4EC43B-25F6-8445-A0E4-EF1DAC1EB9F4}" type="slidenum">
              <a:rPr lang="en-US" smtClean="0"/>
              <a:t>‹#›</a:t>
            </a:fld>
            <a:endParaRPr lang="en-US" dirty="0"/>
          </a:p>
        </p:txBody>
      </p:sp>
    </p:spTree>
    <p:extLst>
      <p:ext uri="{BB962C8B-B14F-4D97-AF65-F5344CB8AC3E}">
        <p14:creationId xmlns:p14="http://schemas.microsoft.com/office/powerpoint/2010/main" val="7521109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Prompt - presenters should provide a brief reminder (or introduction for new projects) of their project within the talk and direct attendees to posters for further information.</a:t>
            </a:r>
          </a:p>
        </p:txBody>
      </p:sp>
      <p:sp>
        <p:nvSpPr>
          <p:cNvPr id="4" name="Slide Number Placeholder 3"/>
          <p:cNvSpPr>
            <a:spLocks noGrp="1"/>
          </p:cNvSpPr>
          <p:nvPr>
            <p:ph type="sldNum" sz="quarter" idx="5"/>
          </p:nvPr>
        </p:nvSpPr>
        <p:spPr/>
        <p:txBody>
          <a:bodyPr/>
          <a:lstStyle/>
          <a:p>
            <a:fld id="{AB4EC43B-25F6-8445-A0E4-EF1DAC1EB9F4}" type="slidenum">
              <a:rPr lang="en-US" smtClean="0"/>
              <a:t>1</a:t>
            </a:fld>
            <a:endParaRPr lang="en-US" dirty="0"/>
          </a:p>
        </p:txBody>
      </p:sp>
    </p:spTree>
    <p:extLst>
      <p:ext uri="{BB962C8B-B14F-4D97-AF65-F5344CB8AC3E}">
        <p14:creationId xmlns:p14="http://schemas.microsoft.com/office/powerpoint/2010/main" val="19501000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Prompt – presenters to share ongoing or current barriers faced in the project that would benefit from further discussion or connecting with an individual or project could help to overcome this. This could be a technical barrier, people barrier, not being aware of good practises or needing better connections. These discussions could help push forward progress across the programme and further afield </a:t>
            </a:r>
          </a:p>
        </p:txBody>
      </p:sp>
      <p:sp>
        <p:nvSpPr>
          <p:cNvPr id="4" name="Slide Number Placeholder 3"/>
          <p:cNvSpPr>
            <a:spLocks noGrp="1"/>
          </p:cNvSpPr>
          <p:nvPr>
            <p:ph type="sldNum" sz="quarter" idx="5"/>
          </p:nvPr>
        </p:nvSpPr>
        <p:spPr/>
        <p:txBody>
          <a:bodyPr/>
          <a:lstStyle/>
          <a:p>
            <a:fld id="{AB4EC43B-25F6-8445-A0E4-EF1DAC1EB9F4}" type="slidenum">
              <a:rPr lang="en-US" smtClean="0"/>
              <a:t>2</a:t>
            </a:fld>
            <a:endParaRPr lang="en-US" dirty="0"/>
          </a:p>
        </p:txBody>
      </p:sp>
    </p:spTree>
    <p:extLst>
      <p:ext uri="{BB962C8B-B14F-4D97-AF65-F5344CB8AC3E}">
        <p14:creationId xmlns:p14="http://schemas.microsoft.com/office/powerpoint/2010/main" val="26217077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6" name="Picture 5" descr="A glass door&#10;&#10;Description automatically generated">
            <a:extLst>
              <a:ext uri="{FF2B5EF4-FFF2-40B4-BE49-F238E27FC236}">
                <a16:creationId xmlns:a16="http://schemas.microsoft.com/office/drawing/2014/main" id="{5D1C74C1-C7F8-344B-BBFD-F62FFDA3E16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0" y="239"/>
            <a:ext cx="12192000" cy="6857522"/>
          </a:xfrm>
          <a:prstGeom prst="rect">
            <a:avLst/>
          </a:prstGeom>
        </p:spPr>
      </p:pic>
      <p:sp>
        <p:nvSpPr>
          <p:cNvPr id="2" name="Rectangle 1">
            <a:extLst>
              <a:ext uri="{FF2B5EF4-FFF2-40B4-BE49-F238E27FC236}">
                <a16:creationId xmlns:a16="http://schemas.microsoft.com/office/drawing/2014/main" id="{05E5514F-8F8B-634D-876B-3BFD7AF170DE}"/>
              </a:ext>
            </a:extLst>
          </p:cNvPr>
          <p:cNvSpPr/>
          <p:nvPr userDrawn="1"/>
        </p:nvSpPr>
        <p:spPr>
          <a:xfrm>
            <a:off x="0" y="5612554"/>
            <a:ext cx="12192000" cy="1245446"/>
          </a:xfrm>
          <a:prstGeom prst="rect">
            <a:avLst/>
          </a:prstGeom>
          <a:gradFill>
            <a:gsLst>
              <a:gs pos="0">
                <a:schemeClr val="tx1">
                  <a:alpha val="0"/>
                </a:schemeClr>
              </a:gs>
              <a:gs pos="100000">
                <a:srgbClr val="263233"/>
              </a:gs>
              <a:gs pos="91000">
                <a:srgbClr val="27313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DCF6911A-6958-2C4B-9CFB-A23B5E967A73}"/>
              </a:ext>
            </a:extLst>
          </p:cNvPr>
          <p:cNvSpPr>
            <a:spLocks noGrp="1"/>
          </p:cNvSpPr>
          <p:nvPr>
            <p:ph type="ctrTitle" hasCustomPrompt="1"/>
          </p:nvPr>
        </p:nvSpPr>
        <p:spPr>
          <a:xfrm>
            <a:off x="285327" y="2276872"/>
            <a:ext cx="5688633" cy="909493"/>
          </a:xfrm>
          <a:prstGeom prst="rect">
            <a:avLst/>
          </a:prstGeom>
          <a:effectLst>
            <a:glow>
              <a:schemeClr val="tx1"/>
            </a:glow>
            <a:outerShdw blurRad="127000" dist="50800" dir="3000000" algn="ctr" rotWithShape="0">
              <a:schemeClr val="tx1"/>
            </a:outerShdw>
          </a:effectLst>
        </p:spPr>
        <p:txBody>
          <a:bodyPr vert="horz" lIns="91440" tIns="45720" rIns="91440" bIns="45720" rtlCol="0" anchor="ctr">
            <a:noAutofit/>
          </a:bodyPr>
          <a:lstStyle>
            <a:lvl1pPr algn="l" defTabSz="914400" rtl="0" eaLnBrk="1" latinLnBrk="0" hangingPunct="1">
              <a:lnSpc>
                <a:spcPct val="90000"/>
              </a:lnSpc>
              <a:spcBef>
                <a:spcPct val="0"/>
              </a:spcBef>
              <a:buNone/>
              <a:defRPr sz="3600" b="1" i="0" kern="1200" cap="all" baseline="0">
                <a:solidFill>
                  <a:schemeClr val="bg1"/>
                </a:solidFill>
                <a:latin typeface="Montserrat ExtraBold" pitchFamily="2" charset="77"/>
                <a:ea typeface="+mj-ea"/>
                <a:cs typeface="Arial" panose="020B0604020202020204" pitchFamily="34" charset="0"/>
              </a:defRPr>
            </a:lvl1pPr>
          </a:lstStyle>
          <a:p>
            <a:r>
              <a:rPr lang="en-GB"/>
              <a:t>Presentation</a:t>
            </a:r>
            <a:br>
              <a:rPr lang="en-GB"/>
            </a:br>
            <a:r>
              <a:rPr lang="en-GB"/>
              <a:t>title</a:t>
            </a:r>
            <a:endParaRPr lang="en-US"/>
          </a:p>
        </p:txBody>
      </p:sp>
      <p:sp>
        <p:nvSpPr>
          <p:cNvPr id="18" name="Text Placeholder 17">
            <a:extLst>
              <a:ext uri="{FF2B5EF4-FFF2-40B4-BE49-F238E27FC236}">
                <a16:creationId xmlns:a16="http://schemas.microsoft.com/office/drawing/2014/main" id="{7F9871F9-5D60-F34D-9259-817949F61EAF}"/>
              </a:ext>
            </a:extLst>
          </p:cNvPr>
          <p:cNvSpPr>
            <a:spLocks noGrp="1"/>
          </p:cNvSpPr>
          <p:nvPr>
            <p:ph type="body" sz="quarter" idx="11" hasCustomPrompt="1"/>
          </p:nvPr>
        </p:nvSpPr>
        <p:spPr>
          <a:xfrm>
            <a:off x="283585" y="5612554"/>
            <a:ext cx="5688633" cy="696766"/>
          </a:xfrm>
          <a:prstGeom prst="rect">
            <a:avLst/>
          </a:prstGeom>
          <a:effectLst>
            <a:outerShdw blurRad="127000" dist="50800" dir="3000000" algn="ctr" rotWithShape="0">
              <a:srgbClr val="000000"/>
            </a:outerShdw>
          </a:effectLst>
        </p:spPr>
        <p:txBody>
          <a:bodyPr/>
          <a:lstStyle>
            <a:lvl1pPr marL="0" indent="0">
              <a:buNone/>
              <a:defRPr sz="1800" b="1" i="0">
                <a:solidFill>
                  <a:schemeClr val="bg1"/>
                </a:solidFill>
                <a:latin typeface="Montserrat" pitchFamily="2" charset="77"/>
              </a:defRPr>
            </a:lvl1pPr>
          </a:lstStyle>
          <a:p>
            <a:pPr lvl="0"/>
            <a:r>
              <a:rPr lang="en-US" sz="1800" b="1" i="0">
                <a:latin typeface="Montserrat" pitchFamily="2" charset="77"/>
              </a:rPr>
              <a:t>Venue, Date</a:t>
            </a:r>
          </a:p>
        </p:txBody>
      </p:sp>
      <p:sp>
        <p:nvSpPr>
          <p:cNvPr id="20" name="Text Placeholder 19">
            <a:extLst>
              <a:ext uri="{FF2B5EF4-FFF2-40B4-BE49-F238E27FC236}">
                <a16:creationId xmlns:a16="http://schemas.microsoft.com/office/drawing/2014/main" id="{151D6AE6-B5B7-4D43-BDE6-3F1347B92733}"/>
              </a:ext>
            </a:extLst>
          </p:cNvPr>
          <p:cNvSpPr>
            <a:spLocks noGrp="1"/>
          </p:cNvSpPr>
          <p:nvPr>
            <p:ph type="body" sz="quarter" idx="12" hasCustomPrompt="1"/>
          </p:nvPr>
        </p:nvSpPr>
        <p:spPr>
          <a:xfrm>
            <a:off x="283585" y="4357430"/>
            <a:ext cx="5688633" cy="914400"/>
          </a:xfrm>
          <a:prstGeom prst="rect">
            <a:avLst/>
          </a:prstGeom>
          <a:effectLst>
            <a:outerShdw blurRad="127000" dist="50800" dir="3000000" algn="tl" rotWithShape="0">
              <a:schemeClr val="tx1"/>
            </a:outerShdw>
          </a:effectLst>
        </p:spPr>
        <p:txBody>
          <a:bodyPr/>
          <a:lstStyle>
            <a:lvl1pPr marL="0" indent="0">
              <a:buNone/>
              <a:defRPr sz="2000" b="1" i="0">
                <a:solidFill>
                  <a:schemeClr val="bg1"/>
                </a:solidFill>
                <a:latin typeface="Montserrat" pitchFamily="2" charset="77"/>
              </a:defRPr>
            </a:lvl1pPr>
          </a:lstStyle>
          <a:p>
            <a:pPr lvl="0"/>
            <a:r>
              <a:rPr lang="en-US" sz="1800" b="1" i="0">
                <a:latin typeface="Montserrat" pitchFamily="2" charset="77"/>
              </a:rPr>
              <a:t>Presenter</a:t>
            </a:r>
          </a:p>
          <a:p>
            <a:pPr lvl="0"/>
            <a:r>
              <a:rPr lang="en-US" sz="1800" b="1" i="0">
                <a:latin typeface="Montserrat" pitchFamily="2" charset="77"/>
              </a:rPr>
              <a:t>Job Title</a:t>
            </a:r>
            <a:endParaRPr lang="en-US"/>
          </a:p>
        </p:txBody>
      </p:sp>
      <p:pic>
        <p:nvPicPr>
          <p:cNvPr id="3" name="Picture 2" descr="A picture containing drawing, food, plate&#10;&#10;Description automatically generated">
            <a:extLst>
              <a:ext uri="{FF2B5EF4-FFF2-40B4-BE49-F238E27FC236}">
                <a16:creationId xmlns:a16="http://schemas.microsoft.com/office/drawing/2014/main" id="{105D4CD3-6357-F447-B6DF-B77D54105351}"/>
              </a:ext>
            </a:extLst>
          </p:cNvPr>
          <p:cNvPicPr>
            <a:picLocks noChangeAspect="1"/>
          </p:cNvPicPr>
          <p:nvPr userDrawn="1"/>
        </p:nvPicPr>
        <p:blipFill>
          <a:blip r:embed="rId3"/>
          <a:stretch>
            <a:fillRect/>
          </a:stretch>
        </p:blipFill>
        <p:spPr>
          <a:xfrm>
            <a:off x="401730" y="392400"/>
            <a:ext cx="2234756" cy="1044000"/>
          </a:xfrm>
          <a:prstGeom prst="rect">
            <a:avLst/>
          </a:prstGeom>
          <a:effectLst>
            <a:outerShdw blurRad="127000" dist="50800" dir="3000000" algn="ctr" rotWithShape="0">
              <a:srgbClr val="000000"/>
            </a:outerShdw>
          </a:effectLst>
        </p:spPr>
      </p:pic>
      <p:pic>
        <p:nvPicPr>
          <p:cNvPr id="19" name="Picture 18" descr="A close up of a sign&#10;&#10;Description automatically generated">
            <a:extLst>
              <a:ext uri="{FF2B5EF4-FFF2-40B4-BE49-F238E27FC236}">
                <a16:creationId xmlns:a16="http://schemas.microsoft.com/office/drawing/2014/main" id="{BDFC5889-66FC-C749-AEB8-0B37EB2909F0}"/>
              </a:ext>
            </a:extLst>
          </p:cNvPr>
          <p:cNvPicPr>
            <a:picLocks noChangeAspect="1"/>
          </p:cNvPicPr>
          <p:nvPr userDrawn="1"/>
        </p:nvPicPr>
        <p:blipFill>
          <a:blip r:embed="rId4"/>
          <a:stretch>
            <a:fillRect/>
          </a:stretch>
        </p:blipFill>
        <p:spPr>
          <a:xfrm>
            <a:off x="8578350" y="5919766"/>
            <a:ext cx="2322596" cy="680403"/>
          </a:xfrm>
          <a:prstGeom prst="rect">
            <a:avLst/>
          </a:prstGeom>
          <a:effectLst>
            <a:outerShdw blurRad="127000" dist="50800" dir="3000000" algn="ctr" rotWithShape="0">
              <a:srgbClr val="000000"/>
            </a:outerShdw>
          </a:effectLst>
        </p:spPr>
      </p:pic>
      <p:pic>
        <p:nvPicPr>
          <p:cNvPr id="22" name="Picture 21" descr="A close up of a logo&#10;&#10;Description automatically generated">
            <a:extLst>
              <a:ext uri="{FF2B5EF4-FFF2-40B4-BE49-F238E27FC236}">
                <a16:creationId xmlns:a16="http://schemas.microsoft.com/office/drawing/2014/main" id="{F1BEAFA4-7996-694B-A431-B0B7A1FE4538}"/>
              </a:ext>
            </a:extLst>
          </p:cNvPr>
          <p:cNvPicPr>
            <a:picLocks noChangeAspect="1"/>
          </p:cNvPicPr>
          <p:nvPr userDrawn="1"/>
        </p:nvPicPr>
        <p:blipFill>
          <a:blip r:embed="rId5"/>
          <a:stretch>
            <a:fillRect/>
          </a:stretch>
        </p:blipFill>
        <p:spPr>
          <a:xfrm>
            <a:off x="11117175" y="5847019"/>
            <a:ext cx="914400" cy="910713"/>
          </a:xfrm>
          <a:prstGeom prst="rect">
            <a:avLst/>
          </a:prstGeom>
          <a:effectLst>
            <a:outerShdw blurRad="127000" dist="50800" dir="3000000" algn="ctr" rotWithShape="0">
              <a:srgbClr val="000000"/>
            </a:outerShdw>
          </a:effectLst>
        </p:spPr>
      </p:pic>
      <p:pic>
        <p:nvPicPr>
          <p:cNvPr id="26" name="Picture 25" descr="A picture containing drawing&#10;&#10;Description automatically generated">
            <a:extLst>
              <a:ext uri="{FF2B5EF4-FFF2-40B4-BE49-F238E27FC236}">
                <a16:creationId xmlns:a16="http://schemas.microsoft.com/office/drawing/2014/main" id="{45EA3FEB-2F93-C348-9717-F2B75B885A97}"/>
              </a:ext>
            </a:extLst>
          </p:cNvPr>
          <p:cNvPicPr>
            <a:picLocks noChangeAspect="1"/>
          </p:cNvPicPr>
          <p:nvPr userDrawn="1"/>
        </p:nvPicPr>
        <p:blipFill>
          <a:blip r:embed="rId6"/>
          <a:stretch>
            <a:fillRect/>
          </a:stretch>
        </p:blipFill>
        <p:spPr>
          <a:xfrm>
            <a:off x="7447721" y="5792034"/>
            <a:ext cx="914400" cy="914400"/>
          </a:xfrm>
          <a:prstGeom prst="rect">
            <a:avLst/>
          </a:prstGeom>
          <a:effectLst>
            <a:outerShdw blurRad="127000" dist="50800" dir="3000000" algn="ctr" rotWithShape="0">
              <a:srgbClr val="000000">
                <a:alpha val="43137"/>
              </a:srgbClr>
            </a:outerShdw>
          </a:effectLst>
        </p:spPr>
      </p:pic>
    </p:spTree>
    <p:extLst>
      <p:ext uri="{BB962C8B-B14F-4D97-AF65-F5344CB8AC3E}">
        <p14:creationId xmlns:p14="http://schemas.microsoft.com/office/powerpoint/2010/main" val="40469272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4_Title Slide">
    <p:bg>
      <p:bgPr>
        <a:solidFill>
          <a:schemeClr val="tx1"/>
        </a:solidFill>
        <a:effectLst/>
      </p:bgPr>
    </p:bg>
    <p:spTree>
      <p:nvGrpSpPr>
        <p:cNvPr id="1" name=""/>
        <p:cNvGrpSpPr/>
        <p:nvPr/>
      </p:nvGrpSpPr>
      <p:grpSpPr>
        <a:xfrm>
          <a:off x="0" y="0"/>
          <a:ext cx="0" cy="0"/>
          <a:chOff x="0" y="0"/>
          <a:chExt cx="0" cy="0"/>
        </a:xfrm>
      </p:grpSpPr>
      <p:pic>
        <p:nvPicPr>
          <p:cNvPr id="19" name="Picture 18" descr="A close up of an animal&#10;&#10;Description automatically generated">
            <a:extLst>
              <a:ext uri="{FF2B5EF4-FFF2-40B4-BE49-F238E27FC236}">
                <a16:creationId xmlns:a16="http://schemas.microsoft.com/office/drawing/2014/main" id="{397B8DB5-A412-2B44-8222-98EA6E5AE585}"/>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789798" y="0"/>
            <a:ext cx="10402202" cy="6858000"/>
          </a:xfrm>
          <a:prstGeom prst="rect">
            <a:avLst/>
          </a:prstGeom>
        </p:spPr>
      </p:pic>
      <p:sp>
        <p:nvSpPr>
          <p:cNvPr id="8" name="Title 1">
            <a:extLst>
              <a:ext uri="{FF2B5EF4-FFF2-40B4-BE49-F238E27FC236}">
                <a16:creationId xmlns:a16="http://schemas.microsoft.com/office/drawing/2014/main" id="{DCF6911A-6958-2C4B-9CFB-A23B5E967A73}"/>
              </a:ext>
            </a:extLst>
          </p:cNvPr>
          <p:cNvSpPr>
            <a:spLocks noGrp="1"/>
          </p:cNvSpPr>
          <p:nvPr>
            <p:ph type="ctrTitle" hasCustomPrompt="1"/>
          </p:nvPr>
        </p:nvSpPr>
        <p:spPr>
          <a:xfrm>
            <a:off x="285327" y="2276872"/>
            <a:ext cx="5522641" cy="909493"/>
          </a:xfrm>
          <a:prstGeom prst="rect">
            <a:avLst/>
          </a:prstGeom>
          <a:effectLst>
            <a:glow>
              <a:schemeClr val="tx1"/>
            </a:glow>
            <a:outerShdw blurRad="127000" dist="50800" dir="3000000" algn="ctr" rotWithShape="0">
              <a:schemeClr val="tx1"/>
            </a:outerShdw>
          </a:effectLst>
        </p:spPr>
        <p:txBody>
          <a:bodyPr vert="horz" lIns="91440" tIns="45720" rIns="91440" bIns="45720" rtlCol="0" anchor="ctr">
            <a:noAutofit/>
          </a:bodyPr>
          <a:lstStyle>
            <a:lvl1pPr algn="l" defTabSz="914400" rtl="0" eaLnBrk="1" latinLnBrk="0" hangingPunct="1">
              <a:lnSpc>
                <a:spcPct val="90000"/>
              </a:lnSpc>
              <a:spcBef>
                <a:spcPct val="0"/>
              </a:spcBef>
              <a:buNone/>
              <a:defRPr sz="3600" b="1" i="0" kern="1200" cap="all" baseline="0">
                <a:solidFill>
                  <a:schemeClr val="bg1"/>
                </a:solidFill>
                <a:latin typeface="Montserrat ExtraBold" pitchFamily="2" charset="77"/>
                <a:ea typeface="+mj-ea"/>
                <a:cs typeface="Arial" panose="020B0604020202020204" pitchFamily="34" charset="0"/>
              </a:defRPr>
            </a:lvl1pPr>
          </a:lstStyle>
          <a:p>
            <a:r>
              <a:rPr lang="en-GB"/>
              <a:t>Presentation</a:t>
            </a:r>
            <a:br>
              <a:rPr lang="en-GB"/>
            </a:br>
            <a:r>
              <a:rPr lang="en-GB"/>
              <a:t>title</a:t>
            </a:r>
            <a:endParaRPr lang="en-US"/>
          </a:p>
        </p:txBody>
      </p:sp>
      <p:sp>
        <p:nvSpPr>
          <p:cNvPr id="18" name="Text Placeholder 17">
            <a:extLst>
              <a:ext uri="{FF2B5EF4-FFF2-40B4-BE49-F238E27FC236}">
                <a16:creationId xmlns:a16="http://schemas.microsoft.com/office/drawing/2014/main" id="{7F9871F9-5D60-F34D-9259-817949F61EAF}"/>
              </a:ext>
            </a:extLst>
          </p:cNvPr>
          <p:cNvSpPr>
            <a:spLocks noGrp="1"/>
          </p:cNvSpPr>
          <p:nvPr>
            <p:ph type="body" sz="quarter" idx="11" hasCustomPrompt="1"/>
          </p:nvPr>
        </p:nvSpPr>
        <p:spPr>
          <a:xfrm>
            <a:off x="283585" y="5612554"/>
            <a:ext cx="5688633" cy="696766"/>
          </a:xfrm>
          <a:prstGeom prst="rect">
            <a:avLst/>
          </a:prstGeom>
          <a:effectLst>
            <a:outerShdw blurRad="127000" dist="50800" dir="3000000" algn="ctr" rotWithShape="0">
              <a:srgbClr val="000000"/>
            </a:outerShdw>
          </a:effectLst>
        </p:spPr>
        <p:txBody>
          <a:bodyPr/>
          <a:lstStyle>
            <a:lvl1pPr marL="0" indent="0">
              <a:buNone/>
              <a:defRPr sz="1800" b="1" i="0">
                <a:solidFill>
                  <a:schemeClr val="bg1"/>
                </a:solidFill>
                <a:latin typeface="Montserrat" pitchFamily="2" charset="77"/>
              </a:defRPr>
            </a:lvl1pPr>
          </a:lstStyle>
          <a:p>
            <a:pPr lvl="0"/>
            <a:r>
              <a:rPr lang="en-US" sz="1800" b="1" i="0">
                <a:latin typeface="Montserrat" pitchFamily="2" charset="77"/>
              </a:rPr>
              <a:t>Venue, Date</a:t>
            </a:r>
          </a:p>
        </p:txBody>
      </p:sp>
      <p:sp>
        <p:nvSpPr>
          <p:cNvPr id="20" name="Text Placeholder 19">
            <a:extLst>
              <a:ext uri="{FF2B5EF4-FFF2-40B4-BE49-F238E27FC236}">
                <a16:creationId xmlns:a16="http://schemas.microsoft.com/office/drawing/2014/main" id="{151D6AE6-B5B7-4D43-BDE6-3F1347B92733}"/>
              </a:ext>
            </a:extLst>
          </p:cNvPr>
          <p:cNvSpPr>
            <a:spLocks noGrp="1"/>
          </p:cNvSpPr>
          <p:nvPr>
            <p:ph type="body" sz="quarter" idx="12" hasCustomPrompt="1"/>
          </p:nvPr>
        </p:nvSpPr>
        <p:spPr>
          <a:xfrm>
            <a:off x="283585" y="4357430"/>
            <a:ext cx="5688633" cy="914400"/>
          </a:xfrm>
          <a:prstGeom prst="rect">
            <a:avLst/>
          </a:prstGeom>
          <a:effectLst>
            <a:outerShdw blurRad="127000" dist="50800" dir="3000000" algn="tl" rotWithShape="0">
              <a:schemeClr val="tx1"/>
            </a:outerShdw>
          </a:effectLst>
        </p:spPr>
        <p:txBody>
          <a:bodyPr/>
          <a:lstStyle>
            <a:lvl1pPr marL="0" indent="0">
              <a:buNone/>
              <a:defRPr sz="2000" b="1" i="0">
                <a:solidFill>
                  <a:schemeClr val="bg1"/>
                </a:solidFill>
                <a:latin typeface="Montserrat" pitchFamily="2" charset="77"/>
              </a:defRPr>
            </a:lvl1pPr>
          </a:lstStyle>
          <a:p>
            <a:pPr lvl="0"/>
            <a:r>
              <a:rPr lang="en-US" sz="1800" b="1" i="0">
                <a:latin typeface="Montserrat" pitchFamily="2" charset="77"/>
              </a:rPr>
              <a:t>Presenter</a:t>
            </a:r>
          </a:p>
          <a:p>
            <a:pPr lvl="0"/>
            <a:r>
              <a:rPr lang="en-US" sz="1800" b="1" i="0">
                <a:latin typeface="Montserrat" pitchFamily="2" charset="77"/>
              </a:rPr>
              <a:t>Job Title</a:t>
            </a:r>
            <a:endParaRPr lang="en-US"/>
          </a:p>
        </p:txBody>
      </p:sp>
      <p:pic>
        <p:nvPicPr>
          <p:cNvPr id="7" name="Picture 6" descr="A picture containing drawing, food, plate&#10;&#10;Description automatically generated">
            <a:extLst>
              <a:ext uri="{FF2B5EF4-FFF2-40B4-BE49-F238E27FC236}">
                <a16:creationId xmlns:a16="http://schemas.microsoft.com/office/drawing/2014/main" id="{AEFEAFB5-C601-FC41-A64C-578573A67026}"/>
              </a:ext>
            </a:extLst>
          </p:cNvPr>
          <p:cNvPicPr>
            <a:picLocks noChangeAspect="1"/>
          </p:cNvPicPr>
          <p:nvPr userDrawn="1"/>
        </p:nvPicPr>
        <p:blipFill>
          <a:blip r:embed="rId3"/>
          <a:stretch>
            <a:fillRect/>
          </a:stretch>
        </p:blipFill>
        <p:spPr>
          <a:xfrm>
            <a:off x="401730" y="392400"/>
            <a:ext cx="2234756" cy="1044000"/>
          </a:xfrm>
          <a:prstGeom prst="rect">
            <a:avLst/>
          </a:prstGeom>
          <a:effectLst>
            <a:outerShdw blurRad="127000" dist="50800" dir="3000000" algn="ctr" rotWithShape="0">
              <a:srgbClr val="000000"/>
            </a:outerShdw>
          </a:effectLst>
        </p:spPr>
      </p:pic>
      <p:sp>
        <p:nvSpPr>
          <p:cNvPr id="9" name="Date Placeholder 1">
            <a:extLst>
              <a:ext uri="{FF2B5EF4-FFF2-40B4-BE49-F238E27FC236}">
                <a16:creationId xmlns:a16="http://schemas.microsoft.com/office/drawing/2014/main" id="{689DE2AA-1F68-164D-BE3F-A48F3471006E}"/>
              </a:ext>
            </a:extLst>
          </p:cNvPr>
          <p:cNvSpPr>
            <a:spLocks noGrp="1"/>
          </p:cNvSpPr>
          <p:nvPr>
            <p:ph type="dt" sz="half" idx="10"/>
          </p:nvPr>
        </p:nvSpPr>
        <p:spPr>
          <a:xfrm>
            <a:off x="176051" y="6453336"/>
            <a:ext cx="2607582" cy="365125"/>
          </a:xfrm>
          <a:prstGeom prst="rect">
            <a:avLst/>
          </a:prstGeom>
          <a:effectLst>
            <a:outerShdw blurRad="127000" dist="50800" dir="3000000" algn="ctr" rotWithShape="0">
              <a:srgbClr val="000000"/>
            </a:outerShdw>
          </a:effectLst>
        </p:spPr>
        <p:txBody>
          <a:bodyPr/>
          <a:lstStyle>
            <a:lvl1pPr>
              <a:defRPr sz="1400">
                <a:solidFill>
                  <a:schemeClr val="bg1"/>
                </a:solidFill>
              </a:defRPr>
            </a:lvl1pPr>
          </a:lstStyle>
          <a:p>
            <a:r>
              <a:rPr lang="en-US" dirty="0"/>
              <a:t>© Crown Copyright, Met Office</a:t>
            </a:r>
          </a:p>
        </p:txBody>
      </p:sp>
    </p:spTree>
    <p:extLst>
      <p:ext uri="{BB962C8B-B14F-4D97-AF65-F5344CB8AC3E}">
        <p14:creationId xmlns:p14="http://schemas.microsoft.com/office/powerpoint/2010/main" val="3073906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33EB14E5-E9C6-7F4B-85EC-1C663FE64369}"/>
              </a:ext>
            </a:extLst>
          </p:cNvPr>
          <p:cNvSpPr/>
          <p:nvPr userDrawn="1"/>
        </p:nvSpPr>
        <p:spPr>
          <a:xfrm>
            <a:off x="11573806" y="6314418"/>
            <a:ext cx="420413" cy="420413"/>
          </a:xfrm>
          <a:prstGeom prst="ellipse">
            <a:avLst/>
          </a:prstGeom>
          <a:solidFill>
            <a:srgbClr val="D148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47FF5DBC-9414-5441-ADFF-86F0AF34FAEC}"/>
              </a:ext>
            </a:extLst>
          </p:cNvPr>
          <p:cNvSpPr>
            <a:spLocks noGrp="1"/>
          </p:cNvSpPr>
          <p:nvPr>
            <p:ph type="sldNum" sz="quarter" idx="12"/>
          </p:nvPr>
        </p:nvSpPr>
        <p:spPr>
          <a:xfrm>
            <a:off x="11392382" y="6328706"/>
            <a:ext cx="783260" cy="420412"/>
          </a:xfrm>
          <a:prstGeom prst="rect">
            <a:avLst/>
          </a:prstGeom>
        </p:spPr>
        <p:txBody>
          <a:bodyPr/>
          <a:lstStyle>
            <a:lvl1pPr algn="ctr">
              <a:defRPr sz="2000" b="1">
                <a:solidFill>
                  <a:schemeClr val="bg1"/>
                </a:solidFill>
                <a:latin typeface="Arial" panose="020B0604020202020204" pitchFamily="34" charset="0"/>
                <a:cs typeface="Arial" panose="020B0604020202020204" pitchFamily="34" charset="0"/>
              </a:defRPr>
            </a:lvl1pPr>
          </a:lstStyle>
          <a:p>
            <a:fld id="{102F06D9-9A38-FF48-91F7-097E2C66BBBE}" type="slidenum">
              <a:rPr lang="en-US" smtClean="0"/>
              <a:pPr/>
              <a:t>‹#›</a:t>
            </a:fld>
            <a:endParaRPr lang="en-US" dirty="0"/>
          </a:p>
        </p:txBody>
      </p:sp>
      <p:cxnSp>
        <p:nvCxnSpPr>
          <p:cNvPr id="7" name="Straight Connector 6">
            <a:extLst>
              <a:ext uri="{FF2B5EF4-FFF2-40B4-BE49-F238E27FC236}">
                <a16:creationId xmlns:a16="http://schemas.microsoft.com/office/drawing/2014/main" id="{C1BD8EFF-66D4-A348-BAC4-A2A36E23333F}"/>
              </a:ext>
            </a:extLst>
          </p:cNvPr>
          <p:cNvCxnSpPr>
            <a:cxnSpLocks/>
          </p:cNvCxnSpPr>
          <p:nvPr userDrawn="1"/>
        </p:nvCxnSpPr>
        <p:spPr>
          <a:xfrm>
            <a:off x="288925" y="260648"/>
            <a:ext cx="11610975" cy="0"/>
          </a:xfrm>
          <a:prstGeom prst="line">
            <a:avLst/>
          </a:prstGeom>
          <a:ln w="50800">
            <a:solidFill>
              <a:srgbClr val="D14826"/>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8BFCA940-99C9-CD4C-B12B-03AE27EB59AB}"/>
              </a:ext>
            </a:extLst>
          </p:cNvPr>
          <p:cNvSpPr>
            <a:spLocks noGrp="1"/>
          </p:cNvSpPr>
          <p:nvPr>
            <p:ph type="title" hasCustomPrompt="1"/>
          </p:nvPr>
        </p:nvSpPr>
        <p:spPr>
          <a:xfrm>
            <a:off x="258232" y="411618"/>
            <a:ext cx="11644843" cy="443198"/>
          </a:xfrm>
          <a:prstGeom prst="rect">
            <a:avLst/>
          </a:prstGeom>
        </p:spPr>
        <p:txBody>
          <a:bodyPr wrap="square" lIns="0" tIns="0" rIns="0" bIns="0" anchor="b">
            <a:spAutoFit/>
          </a:bodyPr>
          <a:lstStyle>
            <a:lvl1pPr>
              <a:defRPr sz="3200" b="1">
                <a:latin typeface="Arial" panose="020B0604020202020204" pitchFamily="34" charset="0"/>
                <a:cs typeface="Arial" panose="020B0604020202020204" pitchFamily="34" charset="0"/>
              </a:defRPr>
            </a:lvl1pPr>
          </a:lstStyle>
          <a:p>
            <a:r>
              <a:rPr lang="en-GB"/>
              <a:t>Click to edit title</a:t>
            </a:r>
            <a:endParaRPr lang="en-US"/>
          </a:p>
        </p:txBody>
      </p:sp>
      <p:sp>
        <p:nvSpPr>
          <p:cNvPr id="13" name="Text Placeholder 3">
            <a:extLst>
              <a:ext uri="{FF2B5EF4-FFF2-40B4-BE49-F238E27FC236}">
                <a16:creationId xmlns:a16="http://schemas.microsoft.com/office/drawing/2014/main" id="{BABF67AD-DC29-AA4A-B3CD-9A8D41404684}"/>
              </a:ext>
            </a:extLst>
          </p:cNvPr>
          <p:cNvSpPr>
            <a:spLocks noGrp="1"/>
          </p:cNvSpPr>
          <p:nvPr>
            <p:ph type="body" sz="half" idx="2" hasCustomPrompt="1"/>
          </p:nvPr>
        </p:nvSpPr>
        <p:spPr>
          <a:xfrm>
            <a:off x="258232" y="881320"/>
            <a:ext cx="11644843" cy="333198"/>
          </a:xfrm>
          <a:prstGeom prst="rect">
            <a:avLst/>
          </a:prstGeom>
        </p:spPr>
        <p:txBody>
          <a:bodyPr lIns="0" tIns="0" bIns="0">
            <a:normAutofit/>
          </a:bodyPr>
          <a:lstStyle>
            <a:lvl1pPr marL="0" indent="0">
              <a:buNone/>
              <a:defRPr sz="2400" b="1">
                <a:solidFill>
                  <a:srgbClr val="D14826"/>
                </a:solidFill>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subtitle</a:t>
            </a:r>
          </a:p>
        </p:txBody>
      </p:sp>
      <p:sp>
        <p:nvSpPr>
          <p:cNvPr id="10" name="Date Placeholder 1">
            <a:extLst>
              <a:ext uri="{FF2B5EF4-FFF2-40B4-BE49-F238E27FC236}">
                <a16:creationId xmlns:a16="http://schemas.microsoft.com/office/drawing/2014/main" id="{292A1FEA-E867-4148-A12B-5436D7B99884}"/>
              </a:ext>
            </a:extLst>
          </p:cNvPr>
          <p:cNvSpPr>
            <a:spLocks noGrp="1"/>
          </p:cNvSpPr>
          <p:nvPr>
            <p:ph type="dt" sz="half" idx="10"/>
          </p:nvPr>
        </p:nvSpPr>
        <p:spPr>
          <a:xfrm>
            <a:off x="176051" y="6453336"/>
            <a:ext cx="2607582" cy="365125"/>
          </a:xfrm>
          <a:prstGeom prst="rect">
            <a:avLst/>
          </a:prstGeom>
        </p:spPr>
        <p:txBody>
          <a:bodyPr/>
          <a:lstStyle>
            <a:lvl1pPr>
              <a:defRPr sz="1400"/>
            </a:lvl1pPr>
          </a:lstStyle>
          <a:p>
            <a:r>
              <a:rPr lang="en-US" dirty="0"/>
              <a:t>© Crown Copyright, Met Office</a:t>
            </a:r>
          </a:p>
        </p:txBody>
      </p:sp>
      <p:pic>
        <p:nvPicPr>
          <p:cNvPr id="3" name="Picture 2" descr="A close up of a sign&#10;&#10;Description automatically generated">
            <a:extLst>
              <a:ext uri="{FF2B5EF4-FFF2-40B4-BE49-F238E27FC236}">
                <a16:creationId xmlns:a16="http://schemas.microsoft.com/office/drawing/2014/main" id="{E384B62B-4158-564F-AF1A-D84974B4107F}"/>
              </a:ext>
            </a:extLst>
          </p:cNvPr>
          <p:cNvPicPr>
            <a:picLocks noChangeAspect="1"/>
          </p:cNvPicPr>
          <p:nvPr userDrawn="1"/>
        </p:nvPicPr>
        <p:blipFill>
          <a:blip r:embed="rId2"/>
          <a:stretch>
            <a:fillRect/>
          </a:stretch>
        </p:blipFill>
        <p:spPr>
          <a:xfrm>
            <a:off x="10184921" y="6127200"/>
            <a:ext cx="1378800" cy="644130"/>
          </a:xfrm>
          <a:prstGeom prst="rect">
            <a:avLst/>
          </a:prstGeom>
        </p:spPr>
      </p:pic>
    </p:spTree>
    <p:extLst>
      <p:ext uri="{BB962C8B-B14F-4D97-AF65-F5344CB8AC3E}">
        <p14:creationId xmlns:p14="http://schemas.microsoft.com/office/powerpoint/2010/main" val="3394558529"/>
      </p:ext>
    </p:extLst>
  </p:cSld>
  <p:clrMapOvr>
    <a:masterClrMapping/>
  </p:clrMapOvr>
  <p:extLst>
    <p:ext uri="{DCECCB84-F9BA-43D5-87BE-67443E8EF086}">
      <p15:sldGuideLst xmlns:p15="http://schemas.microsoft.com/office/powerpoint/2012/main">
        <p15:guide id="1" orient="horz" pos="4110" userDrawn="1">
          <p15:clr>
            <a:srgbClr val="FBAE40"/>
          </p15:clr>
        </p15:guide>
        <p15:guide id="2" pos="3840" userDrawn="1">
          <p15:clr>
            <a:srgbClr val="FBAE40"/>
          </p15:clr>
        </p15:guide>
        <p15:guide id="3" pos="7423" userDrawn="1">
          <p15:clr>
            <a:srgbClr val="FBAE40"/>
          </p15:clr>
        </p15:guide>
        <p15:guide id="4" orient="horz" pos="226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BFCA940-99C9-CD4C-B12B-03AE27EB59AB}"/>
              </a:ext>
            </a:extLst>
          </p:cNvPr>
          <p:cNvSpPr>
            <a:spLocks noGrp="1"/>
          </p:cNvSpPr>
          <p:nvPr>
            <p:ph type="title" hasCustomPrompt="1"/>
          </p:nvPr>
        </p:nvSpPr>
        <p:spPr>
          <a:xfrm>
            <a:off x="258232" y="411618"/>
            <a:ext cx="11737304" cy="443198"/>
          </a:xfrm>
          <a:prstGeom prst="rect">
            <a:avLst/>
          </a:prstGeom>
        </p:spPr>
        <p:txBody>
          <a:bodyPr wrap="square" lIns="0" tIns="0" rIns="0" bIns="0" anchor="b">
            <a:spAutoFit/>
          </a:bodyPr>
          <a:lstStyle>
            <a:lvl1pPr>
              <a:defRPr sz="3200" b="1">
                <a:latin typeface="Arial" panose="020B0604020202020204" pitchFamily="34" charset="0"/>
                <a:cs typeface="Arial" panose="020B0604020202020204" pitchFamily="34" charset="0"/>
              </a:defRPr>
            </a:lvl1pPr>
          </a:lstStyle>
          <a:p>
            <a:r>
              <a:rPr lang="en-GB"/>
              <a:t>Click to edit title</a:t>
            </a:r>
            <a:endParaRPr lang="en-US"/>
          </a:p>
        </p:txBody>
      </p:sp>
      <p:sp>
        <p:nvSpPr>
          <p:cNvPr id="13" name="Text Placeholder 3">
            <a:extLst>
              <a:ext uri="{FF2B5EF4-FFF2-40B4-BE49-F238E27FC236}">
                <a16:creationId xmlns:a16="http://schemas.microsoft.com/office/drawing/2014/main" id="{BABF67AD-DC29-AA4A-B3CD-9A8D41404684}"/>
              </a:ext>
            </a:extLst>
          </p:cNvPr>
          <p:cNvSpPr>
            <a:spLocks noGrp="1"/>
          </p:cNvSpPr>
          <p:nvPr>
            <p:ph type="body" sz="half" idx="2" hasCustomPrompt="1"/>
          </p:nvPr>
        </p:nvSpPr>
        <p:spPr>
          <a:xfrm>
            <a:off x="258232" y="881320"/>
            <a:ext cx="11734129" cy="333198"/>
          </a:xfrm>
          <a:prstGeom prst="rect">
            <a:avLst/>
          </a:prstGeom>
        </p:spPr>
        <p:txBody>
          <a:bodyPr lIns="0" tIns="0" bIns="0">
            <a:normAutofit/>
          </a:bodyPr>
          <a:lstStyle>
            <a:lvl1pPr marL="0" indent="0">
              <a:buNone/>
              <a:defRPr sz="2400" b="1">
                <a:solidFill>
                  <a:srgbClr val="94A4BA"/>
                </a:solidFill>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subtitle</a:t>
            </a:r>
          </a:p>
        </p:txBody>
      </p:sp>
      <p:sp>
        <p:nvSpPr>
          <p:cNvPr id="10" name="Oval 9">
            <a:extLst>
              <a:ext uri="{FF2B5EF4-FFF2-40B4-BE49-F238E27FC236}">
                <a16:creationId xmlns:a16="http://schemas.microsoft.com/office/drawing/2014/main" id="{FF9F88F5-603A-8945-AB8D-03D5BF8B5B94}"/>
              </a:ext>
            </a:extLst>
          </p:cNvPr>
          <p:cNvSpPr/>
          <p:nvPr userDrawn="1"/>
        </p:nvSpPr>
        <p:spPr>
          <a:xfrm>
            <a:off x="11573806" y="6314418"/>
            <a:ext cx="420413" cy="420413"/>
          </a:xfrm>
          <a:prstGeom prst="ellipse">
            <a:avLst/>
          </a:prstGeom>
          <a:solidFill>
            <a:srgbClr val="95A5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lide Number Placeholder 3">
            <a:extLst>
              <a:ext uri="{FF2B5EF4-FFF2-40B4-BE49-F238E27FC236}">
                <a16:creationId xmlns:a16="http://schemas.microsoft.com/office/drawing/2014/main" id="{8FDF1F00-E1B6-6846-AF84-4E0FFAC49E3B}"/>
              </a:ext>
            </a:extLst>
          </p:cNvPr>
          <p:cNvSpPr>
            <a:spLocks noGrp="1"/>
          </p:cNvSpPr>
          <p:nvPr>
            <p:ph type="sldNum" sz="quarter" idx="12"/>
          </p:nvPr>
        </p:nvSpPr>
        <p:spPr>
          <a:xfrm>
            <a:off x="11392382" y="6328706"/>
            <a:ext cx="783260" cy="420412"/>
          </a:xfrm>
          <a:prstGeom prst="rect">
            <a:avLst/>
          </a:prstGeom>
        </p:spPr>
        <p:txBody>
          <a:bodyPr/>
          <a:lstStyle>
            <a:lvl1pPr algn="ctr">
              <a:defRPr sz="2000" b="1">
                <a:solidFill>
                  <a:schemeClr val="tx1"/>
                </a:solidFill>
                <a:latin typeface="Arial" panose="020B0604020202020204" pitchFamily="34" charset="0"/>
                <a:cs typeface="Arial" panose="020B0604020202020204" pitchFamily="34" charset="0"/>
              </a:defRPr>
            </a:lvl1pPr>
          </a:lstStyle>
          <a:p>
            <a:fld id="{102F06D9-9A38-FF48-91F7-097E2C66BBBE}" type="slidenum">
              <a:rPr lang="en-US" smtClean="0"/>
              <a:pPr/>
              <a:t>‹#›</a:t>
            </a:fld>
            <a:endParaRPr lang="en-US" dirty="0"/>
          </a:p>
        </p:txBody>
      </p:sp>
      <p:cxnSp>
        <p:nvCxnSpPr>
          <p:cNvPr id="14" name="Straight Connector 13">
            <a:extLst>
              <a:ext uri="{FF2B5EF4-FFF2-40B4-BE49-F238E27FC236}">
                <a16:creationId xmlns:a16="http://schemas.microsoft.com/office/drawing/2014/main" id="{8245B5E2-D6D5-0A48-A219-3819E69CA469}"/>
              </a:ext>
            </a:extLst>
          </p:cNvPr>
          <p:cNvCxnSpPr>
            <a:cxnSpLocks/>
          </p:cNvCxnSpPr>
          <p:nvPr userDrawn="1"/>
        </p:nvCxnSpPr>
        <p:spPr>
          <a:xfrm>
            <a:off x="288925" y="260648"/>
            <a:ext cx="11610975" cy="0"/>
          </a:xfrm>
          <a:prstGeom prst="line">
            <a:avLst/>
          </a:prstGeom>
          <a:ln w="50800">
            <a:solidFill>
              <a:srgbClr val="95A5BA"/>
            </a:solidFill>
          </a:ln>
        </p:spPr>
        <p:style>
          <a:lnRef idx="1">
            <a:schemeClr val="accent1"/>
          </a:lnRef>
          <a:fillRef idx="0">
            <a:schemeClr val="accent1"/>
          </a:fillRef>
          <a:effectRef idx="0">
            <a:schemeClr val="accent1"/>
          </a:effectRef>
          <a:fontRef idx="minor">
            <a:schemeClr val="tx1"/>
          </a:fontRef>
        </p:style>
      </p:cxnSp>
      <p:sp>
        <p:nvSpPr>
          <p:cNvPr id="15" name="Date Placeholder 1">
            <a:extLst>
              <a:ext uri="{FF2B5EF4-FFF2-40B4-BE49-F238E27FC236}">
                <a16:creationId xmlns:a16="http://schemas.microsoft.com/office/drawing/2014/main" id="{B9B4C999-48FC-AA43-8D7B-CE1FDD389BCE}"/>
              </a:ext>
            </a:extLst>
          </p:cNvPr>
          <p:cNvSpPr>
            <a:spLocks noGrp="1"/>
          </p:cNvSpPr>
          <p:nvPr>
            <p:ph type="dt" sz="half" idx="10"/>
          </p:nvPr>
        </p:nvSpPr>
        <p:spPr>
          <a:xfrm>
            <a:off x="176051" y="6453336"/>
            <a:ext cx="2607582" cy="365125"/>
          </a:xfrm>
          <a:prstGeom prst="rect">
            <a:avLst/>
          </a:prstGeom>
        </p:spPr>
        <p:txBody>
          <a:bodyPr/>
          <a:lstStyle>
            <a:lvl1pPr>
              <a:defRPr sz="1400"/>
            </a:lvl1pPr>
          </a:lstStyle>
          <a:p>
            <a:r>
              <a:rPr lang="en-US" dirty="0"/>
              <a:t>© Crown Copyright, Met Office</a:t>
            </a:r>
          </a:p>
        </p:txBody>
      </p:sp>
      <p:pic>
        <p:nvPicPr>
          <p:cNvPr id="16" name="Picture 15" descr="A close up of a sign&#10;&#10;Description automatically generated">
            <a:extLst>
              <a:ext uri="{FF2B5EF4-FFF2-40B4-BE49-F238E27FC236}">
                <a16:creationId xmlns:a16="http://schemas.microsoft.com/office/drawing/2014/main" id="{BCE84BAD-F065-BC4D-BD7A-39940C55D385}"/>
              </a:ext>
            </a:extLst>
          </p:cNvPr>
          <p:cNvPicPr>
            <a:picLocks noChangeAspect="1"/>
          </p:cNvPicPr>
          <p:nvPr userDrawn="1"/>
        </p:nvPicPr>
        <p:blipFill>
          <a:blip r:embed="rId2"/>
          <a:stretch>
            <a:fillRect/>
          </a:stretch>
        </p:blipFill>
        <p:spPr>
          <a:xfrm>
            <a:off x="10184921" y="6127200"/>
            <a:ext cx="1378800" cy="644130"/>
          </a:xfrm>
          <a:prstGeom prst="rect">
            <a:avLst/>
          </a:prstGeom>
        </p:spPr>
      </p:pic>
    </p:spTree>
    <p:extLst>
      <p:ext uri="{BB962C8B-B14F-4D97-AF65-F5344CB8AC3E}">
        <p14:creationId xmlns:p14="http://schemas.microsoft.com/office/powerpoint/2010/main" val="192543028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Blank">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BFCA940-99C9-CD4C-B12B-03AE27EB59AB}"/>
              </a:ext>
            </a:extLst>
          </p:cNvPr>
          <p:cNvSpPr>
            <a:spLocks noGrp="1"/>
          </p:cNvSpPr>
          <p:nvPr>
            <p:ph type="title" hasCustomPrompt="1"/>
          </p:nvPr>
        </p:nvSpPr>
        <p:spPr>
          <a:xfrm>
            <a:off x="258232" y="411618"/>
            <a:ext cx="11644843" cy="443198"/>
          </a:xfrm>
          <a:prstGeom prst="rect">
            <a:avLst/>
          </a:prstGeom>
        </p:spPr>
        <p:txBody>
          <a:bodyPr wrap="square" lIns="0" tIns="0" rIns="0" bIns="0" anchor="b">
            <a:spAutoFit/>
          </a:bodyPr>
          <a:lstStyle>
            <a:lvl1pPr>
              <a:defRPr sz="3200" b="1">
                <a:solidFill>
                  <a:schemeClr val="bg1"/>
                </a:solidFill>
                <a:latin typeface="Arial" panose="020B0604020202020204" pitchFamily="34" charset="0"/>
                <a:cs typeface="Arial" panose="020B0604020202020204" pitchFamily="34" charset="0"/>
              </a:defRPr>
            </a:lvl1pPr>
          </a:lstStyle>
          <a:p>
            <a:r>
              <a:rPr lang="en-GB"/>
              <a:t>Click to edit title</a:t>
            </a:r>
            <a:endParaRPr lang="en-US"/>
          </a:p>
        </p:txBody>
      </p:sp>
      <p:sp>
        <p:nvSpPr>
          <p:cNvPr id="13" name="Text Placeholder 3">
            <a:extLst>
              <a:ext uri="{FF2B5EF4-FFF2-40B4-BE49-F238E27FC236}">
                <a16:creationId xmlns:a16="http://schemas.microsoft.com/office/drawing/2014/main" id="{BABF67AD-DC29-AA4A-B3CD-9A8D41404684}"/>
              </a:ext>
            </a:extLst>
          </p:cNvPr>
          <p:cNvSpPr>
            <a:spLocks noGrp="1"/>
          </p:cNvSpPr>
          <p:nvPr>
            <p:ph type="body" sz="half" idx="2" hasCustomPrompt="1"/>
          </p:nvPr>
        </p:nvSpPr>
        <p:spPr>
          <a:xfrm>
            <a:off x="258232" y="881320"/>
            <a:ext cx="11644843" cy="333198"/>
          </a:xfrm>
          <a:prstGeom prst="rect">
            <a:avLst/>
          </a:prstGeom>
        </p:spPr>
        <p:txBody>
          <a:bodyPr lIns="0" tIns="0" bIns="0">
            <a:normAutofit/>
          </a:bodyPr>
          <a:lstStyle>
            <a:lvl1pPr marL="0" indent="0">
              <a:buNone/>
              <a:defRPr sz="2400" b="1">
                <a:solidFill>
                  <a:srgbClr val="D14826"/>
                </a:solidFill>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subtitle</a:t>
            </a:r>
          </a:p>
        </p:txBody>
      </p:sp>
      <p:sp>
        <p:nvSpPr>
          <p:cNvPr id="14" name="Oval 13">
            <a:extLst>
              <a:ext uri="{FF2B5EF4-FFF2-40B4-BE49-F238E27FC236}">
                <a16:creationId xmlns:a16="http://schemas.microsoft.com/office/drawing/2014/main" id="{A28FD049-38F6-3B44-A1AA-9D3CBF7851A1}"/>
              </a:ext>
            </a:extLst>
          </p:cNvPr>
          <p:cNvSpPr/>
          <p:nvPr userDrawn="1"/>
        </p:nvSpPr>
        <p:spPr>
          <a:xfrm>
            <a:off x="11573806" y="6314418"/>
            <a:ext cx="420413" cy="420413"/>
          </a:xfrm>
          <a:prstGeom prst="ellipse">
            <a:avLst/>
          </a:prstGeom>
          <a:solidFill>
            <a:srgbClr val="D148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Slide Number Placeholder 3">
            <a:extLst>
              <a:ext uri="{FF2B5EF4-FFF2-40B4-BE49-F238E27FC236}">
                <a16:creationId xmlns:a16="http://schemas.microsoft.com/office/drawing/2014/main" id="{B985969A-4136-7247-A410-015FF9AD81E9}"/>
              </a:ext>
            </a:extLst>
          </p:cNvPr>
          <p:cNvSpPr>
            <a:spLocks noGrp="1"/>
          </p:cNvSpPr>
          <p:nvPr>
            <p:ph type="sldNum" sz="quarter" idx="12"/>
          </p:nvPr>
        </p:nvSpPr>
        <p:spPr>
          <a:xfrm>
            <a:off x="11392382" y="6328706"/>
            <a:ext cx="783260" cy="420412"/>
          </a:xfrm>
          <a:prstGeom prst="rect">
            <a:avLst/>
          </a:prstGeom>
        </p:spPr>
        <p:txBody>
          <a:bodyPr/>
          <a:lstStyle>
            <a:lvl1pPr algn="ctr">
              <a:defRPr sz="2000" b="1">
                <a:solidFill>
                  <a:schemeClr val="bg1"/>
                </a:solidFill>
                <a:latin typeface="Arial" panose="020B0604020202020204" pitchFamily="34" charset="0"/>
                <a:cs typeface="Arial" panose="020B0604020202020204" pitchFamily="34" charset="0"/>
              </a:defRPr>
            </a:lvl1pPr>
          </a:lstStyle>
          <a:p>
            <a:fld id="{102F06D9-9A38-FF48-91F7-097E2C66BBBE}" type="slidenum">
              <a:rPr lang="en-US" smtClean="0"/>
              <a:pPr/>
              <a:t>‹#›</a:t>
            </a:fld>
            <a:endParaRPr lang="en-US" dirty="0"/>
          </a:p>
        </p:txBody>
      </p:sp>
      <p:cxnSp>
        <p:nvCxnSpPr>
          <p:cNvPr id="17" name="Straight Connector 16">
            <a:extLst>
              <a:ext uri="{FF2B5EF4-FFF2-40B4-BE49-F238E27FC236}">
                <a16:creationId xmlns:a16="http://schemas.microsoft.com/office/drawing/2014/main" id="{39550F15-6FB3-A941-8EA4-50D6FF64CAC7}"/>
              </a:ext>
            </a:extLst>
          </p:cNvPr>
          <p:cNvCxnSpPr>
            <a:cxnSpLocks/>
          </p:cNvCxnSpPr>
          <p:nvPr userDrawn="1"/>
        </p:nvCxnSpPr>
        <p:spPr>
          <a:xfrm>
            <a:off x="288925" y="260648"/>
            <a:ext cx="11610975" cy="0"/>
          </a:xfrm>
          <a:prstGeom prst="line">
            <a:avLst/>
          </a:prstGeom>
          <a:ln w="50800">
            <a:solidFill>
              <a:srgbClr val="D14826"/>
            </a:solidFill>
          </a:ln>
        </p:spPr>
        <p:style>
          <a:lnRef idx="1">
            <a:schemeClr val="accent1"/>
          </a:lnRef>
          <a:fillRef idx="0">
            <a:schemeClr val="accent1"/>
          </a:fillRef>
          <a:effectRef idx="0">
            <a:schemeClr val="accent1"/>
          </a:effectRef>
          <a:fontRef idx="minor">
            <a:schemeClr val="tx1"/>
          </a:fontRef>
        </p:style>
      </p:cxnSp>
      <p:sp>
        <p:nvSpPr>
          <p:cNvPr id="10" name="Date Placeholder 1">
            <a:extLst>
              <a:ext uri="{FF2B5EF4-FFF2-40B4-BE49-F238E27FC236}">
                <a16:creationId xmlns:a16="http://schemas.microsoft.com/office/drawing/2014/main" id="{ED9A6860-C960-A84F-8DC4-D4D948984783}"/>
              </a:ext>
            </a:extLst>
          </p:cNvPr>
          <p:cNvSpPr>
            <a:spLocks noGrp="1"/>
          </p:cNvSpPr>
          <p:nvPr>
            <p:ph type="dt" sz="half" idx="10"/>
          </p:nvPr>
        </p:nvSpPr>
        <p:spPr>
          <a:xfrm>
            <a:off x="176051" y="6453336"/>
            <a:ext cx="2607582" cy="365125"/>
          </a:xfrm>
          <a:prstGeom prst="rect">
            <a:avLst/>
          </a:prstGeom>
        </p:spPr>
        <p:txBody>
          <a:bodyPr/>
          <a:lstStyle>
            <a:lvl1pPr>
              <a:defRPr sz="1400">
                <a:solidFill>
                  <a:schemeClr val="bg1"/>
                </a:solidFill>
              </a:defRPr>
            </a:lvl1pPr>
          </a:lstStyle>
          <a:p>
            <a:r>
              <a:rPr lang="en-US" dirty="0"/>
              <a:t>© Crown Copyright, Met Office</a:t>
            </a:r>
          </a:p>
        </p:txBody>
      </p:sp>
      <p:pic>
        <p:nvPicPr>
          <p:cNvPr id="3" name="Picture 2" descr="A picture containing drawing, food, plate&#10;&#10;Description automatically generated">
            <a:extLst>
              <a:ext uri="{FF2B5EF4-FFF2-40B4-BE49-F238E27FC236}">
                <a16:creationId xmlns:a16="http://schemas.microsoft.com/office/drawing/2014/main" id="{EBAA4964-EBA6-9245-BA21-83453C0E04FA}"/>
              </a:ext>
            </a:extLst>
          </p:cNvPr>
          <p:cNvPicPr>
            <a:picLocks noChangeAspect="1"/>
          </p:cNvPicPr>
          <p:nvPr userDrawn="1"/>
        </p:nvPicPr>
        <p:blipFill>
          <a:blip r:embed="rId2"/>
          <a:stretch>
            <a:fillRect/>
          </a:stretch>
        </p:blipFill>
        <p:spPr>
          <a:xfrm>
            <a:off x="10184400" y="6127200"/>
            <a:ext cx="1378800" cy="644130"/>
          </a:xfrm>
          <a:prstGeom prst="rect">
            <a:avLst/>
          </a:prstGeom>
        </p:spPr>
      </p:pic>
    </p:spTree>
    <p:extLst>
      <p:ext uri="{BB962C8B-B14F-4D97-AF65-F5344CB8AC3E}">
        <p14:creationId xmlns:p14="http://schemas.microsoft.com/office/powerpoint/2010/main" val="3635436400"/>
      </p:ext>
    </p:extLst>
  </p:cSld>
  <p:clrMapOvr>
    <a:masterClrMapping/>
  </p:clrMapOvr>
  <p:extLst>
    <p:ext uri="{DCECCB84-F9BA-43D5-87BE-67443E8EF086}">
      <p15:sldGuideLst xmlns:p15="http://schemas.microsoft.com/office/powerpoint/2012/main">
        <p15:guide id="1" orient="horz" pos="4247" userDrawn="1">
          <p15:clr>
            <a:srgbClr val="FBAE40"/>
          </p15:clr>
        </p15:guide>
        <p15:guide id="2" pos="3840">
          <p15:clr>
            <a:srgbClr val="FBAE40"/>
          </p15:clr>
        </p15:guide>
        <p15:guide id="3" orient="horz" pos="226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Blank">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BFCA940-99C9-CD4C-B12B-03AE27EB59AB}"/>
              </a:ext>
            </a:extLst>
          </p:cNvPr>
          <p:cNvSpPr>
            <a:spLocks noGrp="1"/>
          </p:cNvSpPr>
          <p:nvPr>
            <p:ph type="title" hasCustomPrompt="1"/>
          </p:nvPr>
        </p:nvSpPr>
        <p:spPr>
          <a:xfrm>
            <a:off x="258232" y="411618"/>
            <a:ext cx="11644843" cy="443198"/>
          </a:xfrm>
          <a:prstGeom prst="rect">
            <a:avLst/>
          </a:prstGeom>
        </p:spPr>
        <p:txBody>
          <a:bodyPr wrap="square" lIns="0" tIns="0" rIns="0" bIns="0" anchor="b">
            <a:spAutoFit/>
          </a:bodyPr>
          <a:lstStyle>
            <a:lvl1pPr>
              <a:defRPr sz="3200" b="1">
                <a:solidFill>
                  <a:schemeClr val="bg1"/>
                </a:solidFill>
                <a:latin typeface="Arial" panose="020B0604020202020204" pitchFamily="34" charset="0"/>
                <a:cs typeface="Arial" panose="020B0604020202020204" pitchFamily="34" charset="0"/>
              </a:defRPr>
            </a:lvl1pPr>
          </a:lstStyle>
          <a:p>
            <a:r>
              <a:rPr lang="en-GB"/>
              <a:t>Click to edit title</a:t>
            </a:r>
            <a:endParaRPr lang="en-US"/>
          </a:p>
        </p:txBody>
      </p:sp>
      <p:sp>
        <p:nvSpPr>
          <p:cNvPr id="13" name="Text Placeholder 3">
            <a:extLst>
              <a:ext uri="{FF2B5EF4-FFF2-40B4-BE49-F238E27FC236}">
                <a16:creationId xmlns:a16="http://schemas.microsoft.com/office/drawing/2014/main" id="{BABF67AD-DC29-AA4A-B3CD-9A8D41404684}"/>
              </a:ext>
            </a:extLst>
          </p:cNvPr>
          <p:cNvSpPr>
            <a:spLocks noGrp="1"/>
          </p:cNvSpPr>
          <p:nvPr>
            <p:ph type="body" sz="half" idx="2" hasCustomPrompt="1"/>
          </p:nvPr>
        </p:nvSpPr>
        <p:spPr>
          <a:xfrm>
            <a:off x="258232" y="881320"/>
            <a:ext cx="11644843" cy="333198"/>
          </a:xfrm>
          <a:prstGeom prst="rect">
            <a:avLst/>
          </a:prstGeom>
        </p:spPr>
        <p:txBody>
          <a:bodyPr lIns="0" tIns="0" bIns="0">
            <a:normAutofit/>
          </a:bodyPr>
          <a:lstStyle>
            <a:lvl1pPr marL="0" indent="0">
              <a:buNone/>
              <a:defRPr sz="2400" b="1">
                <a:solidFill>
                  <a:srgbClr val="95A4BA"/>
                </a:solidFill>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subtitle</a:t>
            </a:r>
          </a:p>
        </p:txBody>
      </p:sp>
      <p:sp>
        <p:nvSpPr>
          <p:cNvPr id="14" name="Oval 13">
            <a:extLst>
              <a:ext uri="{FF2B5EF4-FFF2-40B4-BE49-F238E27FC236}">
                <a16:creationId xmlns:a16="http://schemas.microsoft.com/office/drawing/2014/main" id="{A28FD049-38F6-3B44-A1AA-9D3CBF7851A1}"/>
              </a:ext>
            </a:extLst>
          </p:cNvPr>
          <p:cNvSpPr/>
          <p:nvPr userDrawn="1"/>
        </p:nvSpPr>
        <p:spPr>
          <a:xfrm>
            <a:off x="11573806" y="6314418"/>
            <a:ext cx="420413" cy="420413"/>
          </a:xfrm>
          <a:prstGeom prst="ellipse">
            <a:avLst/>
          </a:prstGeom>
          <a:solidFill>
            <a:srgbClr val="95A4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Slide Number Placeholder 3">
            <a:extLst>
              <a:ext uri="{FF2B5EF4-FFF2-40B4-BE49-F238E27FC236}">
                <a16:creationId xmlns:a16="http://schemas.microsoft.com/office/drawing/2014/main" id="{B985969A-4136-7247-A410-015FF9AD81E9}"/>
              </a:ext>
            </a:extLst>
          </p:cNvPr>
          <p:cNvSpPr>
            <a:spLocks noGrp="1"/>
          </p:cNvSpPr>
          <p:nvPr>
            <p:ph type="sldNum" sz="quarter" idx="12"/>
          </p:nvPr>
        </p:nvSpPr>
        <p:spPr>
          <a:xfrm>
            <a:off x="11392382" y="6328706"/>
            <a:ext cx="783260" cy="420412"/>
          </a:xfrm>
          <a:prstGeom prst="rect">
            <a:avLst/>
          </a:prstGeom>
        </p:spPr>
        <p:txBody>
          <a:bodyPr/>
          <a:lstStyle>
            <a:lvl1pPr algn="ctr">
              <a:defRPr sz="2000" b="1">
                <a:solidFill>
                  <a:schemeClr val="tx1"/>
                </a:solidFill>
                <a:latin typeface="Arial" panose="020B0604020202020204" pitchFamily="34" charset="0"/>
                <a:cs typeface="Arial" panose="020B0604020202020204" pitchFamily="34" charset="0"/>
              </a:defRPr>
            </a:lvl1pPr>
          </a:lstStyle>
          <a:p>
            <a:fld id="{102F06D9-9A38-FF48-91F7-097E2C66BBBE}" type="slidenum">
              <a:rPr lang="en-US" smtClean="0"/>
              <a:pPr/>
              <a:t>‹#›</a:t>
            </a:fld>
            <a:endParaRPr lang="en-US" dirty="0"/>
          </a:p>
        </p:txBody>
      </p:sp>
      <p:cxnSp>
        <p:nvCxnSpPr>
          <p:cNvPr id="17" name="Straight Connector 16">
            <a:extLst>
              <a:ext uri="{FF2B5EF4-FFF2-40B4-BE49-F238E27FC236}">
                <a16:creationId xmlns:a16="http://schemas.microsoft.com/office/drawing/2014/main" id="{39550F15-6FB3-A941-8EA4-50D6FF64CAC7}"/>
              </a:ext>
            </a:extLst>
          </p:cNvPr>
          <p:cNvCxnSpPr>
            <a:cxnSpLocks/>
          </p:cNvCxnSpPr>
          <p:nvPr userDrawn="1"/>
        </p:nvCxnSpPr>
        <p:spPr>
          <a:xfrm>
            <a:off x="288925" y="260648"/>
            <a:ext cx="11610975" cy="0"/>
          </a:xfrm>
          <a:prstGeom prst="line">
            <a:avLst/>
          </a:prstGeom>
          <a:ln w="50800">
            <a:solidFill>
              <a:srgbClr val="95A4BA"/>
            </a:solidFill>
          </a:ln>
        </p:spPr>
        <p:style>
          <a:lnRef idx="1">
            <a:schemeClr val="accent1"/>
          </a:lnRef>
          <a:fillRef idx="0">
            <a:schemeClr val="accent1"/>
          </a:fillRef>
          <a:effectRef idx="0">
            <a:schemeClr val="accent1"/>
          </a:effectRef>
          <a:fontRef idx="minor">
            <a:schemeClr val="tx1"/>
          </a:fontRef>
        </p:style>
      </p:cxnSp>
      <p:sp>
        <p:nvSpPr>
          <p:cNvPr id="10" name="Date Placeholder 1">
            <a:extLst>
              <a:ext uri="{FF2B5EF4-FFF2-40B4-BE49-F238E27FC236}">
                <a16:creationId xmlns:a16="http://schemas.microsoft.com/office/drawing/2014/main" id="{CCF1AA83-D172-9948-9F8A-8C94CD4EA49A}"/>
              </a:ext>
            </a:extLst>
          </p:cNvPr>
          <p:cNvSpPr>
            <a:spLocks noGrp="1"/>
          </p:cNvSpPr>
          <p:nvPr>
            <p:ph type="dt" sz="half" idx="10"/>
          </p:nvPr>
        </p:nvSpPr>
        <p:spPr>
          <a:xfrm>
            <a:off x="176051" y="6453336"/>
            <a:ext cx="2607582" cy="365125"/>
          </a:xfrm>
          <a:prstGeom prst="rect">
            <a:avLst/>
          </a:prstGeom>
        </p:spPr>
        <p:txBody>
          <a:bodyPr/>
          <a:lstStyle>
            <a:lvl1pPr>
              <a:defRPr sz="1400">
                <a:solidFill>
                  <a:schemeClr val="bg1"/>
                </a:solidFill>
              </a:defRPr>
            </a:lvl1pPr>
          </a:lstStyle>
          <a:p>
            <a:r>
              <a:rPr lang="en-US" dirty="0"/>
              <a:t>© Crown Copyright, Met Office</a:t>
            </a:r>
          </a:p>
        </p:txBody>
      </p:sp>
      <p:pic>
        <p:nvPicPr>
          <p:cNvPr id="9" name="Picture 8" descr="A picture containing drawing, food, plate&#10;&#10;Description automatically generated">
            <a:extLst>
              <a:ext uri="{FF2B5EF4-FFF2-40B4-BE49-F238E27FC236}">
                <a16:creationId xmlns:a16="http://schemas.microsoft.com/office/drawing/2014/main" id="{D65E5736-0182-9F4B-B919-87048D592D15}"/>
              </a:ext>
            </a:extLst>
          </p:cNvPr>
          <p:cNvPicPr>
            <a:picLocks noChangeAspect="1"/>
          </p:cNvPicPr>
          <p:nvPr userDrawn="1"/>
        </p:nvPicPr>
        <p:blipFill>
          <a:blip r:embed="rId2"/>
          <a:stretch>
            <a:fillRect/>
          </a:stretch>
        </p:blipFill>
        <p:spPr>
          <a:xfrm>
            <a:off x="10184400" y="6127200"/>
            <a:ext cx="1378800" cy="644130"/>
          </a:xfrm>
          <a:prstGeom prst="rect">
            <a:avLst/>
          </a:prstGeom>
        </p:spPr>
      </p:pic>
    </p:spTree>
    <p:extLst>
      <p:ext uri="{BB962C8B-B14F-4D97-AF65-F5344CB8AC3E}">
        <p14:creationId xmlns:p14="http://schemas.microsoft.com/office/powerpoint/2010/main" val="749161452"/>
      </p:ext>
    </p:extLst>
  </p:cSld>
  <p:clrMapOvr>
    <a:masterClrMapping/>
  </p:clrMapOvr>
  <p:extLst>
    <p:ext uri="{DCECCB84-F9BA-43D5-87BE-67443E8EF086}">
      <p15:sldGuideLst xmlns:p15="http://schemas.microsoft.com/office/powerpoint/2012/main">
        <p15:guide id="1" orient="horz" pos="4247">
          <p15:clr>
            <a:srgbClr val="FBAE40"/>
          </p15:clr>
        </p15:guide>
        <p15:guide id="2" pos="3840">
          <p15:clr>
            <a:srgbClr val="FBAE40"/>
          </p15:clr>
        </p15:guide>
        <p15:guide id="3" orient="horz" pos="226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875064"/>
      </p:ext>
    </p:extLst>
  </p:cSld>
  <p:clrMap bg1="lt1" tx1="dk1" bg2="lt2" tx2="dk2" accent1="accent1" accent2="accent2" accent3="accent3" accent4="accent4" accent5="accent5" accent6="accent6" hlink="hlink" folHlink="folHlink"/>
  <p:sldLayoutIdLst>
    <p:sldLayoutId id="2147483679" r:id="rId1"/>
    <p:sldLayoutId id="2147483702" r:id="rId2"/>
    <p:sldLayoutId id="2147483661" r:id="rId3"/>
    <p:sldLayoutId id="2147483662" r:id="rId4"/>
    <p:sldLayoutId id="2147483667" r:id="rId5"/>
    <p:sldLayoutId id="2147483675" r:id="rId6"/>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E0D9C-88F8-44C2-B5D9-37D4A167D623}"/>
              </a:ext>
            </a:extLst>
          </p:cNvPr>
          <p:cNvSpPr>
            <a:spLocks noGrp="1"/>
          </p:cNvSpPr>
          <p:nvPr>
            <p:ph type="ctrTitle"/>
          </p:nvPr>
        </p:nvSpPr>
        <p:spPr>
          <a:noFill/>
        </p:spPr>
        <p:txBody>
          <a:bodyPr/>
          <a:lstStyle/>
          <a:p>
            <a:r>
              <a:rPr lang="en-GB" cap="none" dirty="0">
                <a:latin typeface="+mj-lt"/>
              </a:rPr>
              <a:t>KEC at </a:t>
            </a:r>
            <a:r>
              <a:rPr lang="en-GB" cap="none" dirty="0" err="1">
                <a:latin typeface="+mj-lt"/>
              </a:rPr>
              <a:t>RSECon</a:t>
            </a:r>
            <a:endParaRPr lang="en-GB" cap="none" dirty="0">
              <a:latin typeface="+mj-lt"/>
            </a:endParaRPr>
          </a:p>
        </p:txBody>
      </p:sp>
      <p:sp>
        <p:nvSpPr>
          <p:cNvPr id="3" name="Text Placeholder 2">
            <a:extLst>
              <a:ext uri="{FF2B5EF4-FFF2-40B4-BE49-F238E27FC236}">
                <a16:creationId xmlns:a16="http://schemas.microsoft.com/office/drawing/2014/main" id="{F39D0B86-73C5-4D55-AA45-38690849A43B}"/>
              </a:ext>
            </a:extLst>
          </p:cNvPr>
          <p:cNvSpPr>
            <a:spLocks noGrp="1"/>
          </p:cNvSpPr>
          <p:nvPr>
            <p:ph type="body" sz="quarter" idx="11"/>
          </p:nvPr>
        </p:nvSpPr>
        <p:spPr/>
        <p:txBody>
          <a:bodyPr/>
          <a:lstStyle/>
          <a:p>
            <a:r>
              <a:rPr lang="en-GB" dirty="0"/>
              <a:t>Engineer’s House, 11-12 October 2023</a:t>
            </a:r>
          </a:p>
        </p:txBody>
      </p:sp>
      <p:sp>
        <p:nvSpPr>
          <p:cNvPr id="4" name="Text Placeholder 3">
            <a:extLst>
              <a:ext uri="{FF2B5EF4-FFF2-40B4-BE49-F238E27FC236}">
                <a16:creationId xmlns:a16="http://schemas.microsoft.com/office/drawing/2014/main" id="{08F6B5BB-CEF5-49DD-8D24-256A35910724}"/>
              </a:ext>
            </a:extLst>
          </p:cNvPr>
          <p:cNvSpPr>
            <a:spLocks noGrp="1"/>
          </p:cNvSpPr>
          <p:nvPr>
            <p:ph type="body" sz="quarter" idx="12"/>
          </p:nvPr>
        </p:nvSpPr>
        <p:spPr>
          <a:noFill/>
        </p:spPr>
        <p:txBody>
          <a:bodyPr/>
          <a:lstStyle/>
          <a:p>
            <a:r>
              <a:rPr lang="en-GB" dirty="0"/>
              <a:t>Jemma Shipton</a:t>
            </a:r>
          </a:p>
        </p:txBody>
      </p:sp>
    </p:spTree>
    <p:extLst>
      <p:ext uri="{BB962C8B-B14F-4D97-AF65-F5344CB8AC3E}">
        <p14:creationId xmlns:p14="http://schemas.microsoft.com/office/powerpoint/2010/main" val="38082439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74E73-EBED-43D6-BA3D-5F7026D36BB4}"/>
              </a:ext>
            </a:extLst>
          </p:cNvPr>
          <p:cNvSpPr>
            <a:spLocks noGrp="1"/>
          </p:cNvSpPr>
          <p:nvPr>
            <p:ph type="title"/>
          </p:nvPr>
        </p:nvSpPr>
        <p:spPr/>
        <p:txBody>
          <a:bodyPr/>
          <a:lstStyle/>
          <a:p>
            <a:r>
              <a:rPr lang="en-GB" dirty="0"/>
              <a:t>What happened?</a:t>
            </a:r>
          </a:p>
        </p:txBody>
      </p:sp>
      <p:sp>
        <p:nvSpPr>
          <p:cNvPr id="4" name="Slide Number Placeholder 3">
            <a:extLst>
              <a:ext uri="{FF2B5EF4-FFF2-40B4-BE49-F238E27FC236}">
                <a16:creationId xmlns:a16="http://schemas.microsoft.com/office/drawing/2014/main" id="{300DD262-18C3-45DD-B8E6-E976847CFAB9}"/>
              </a:ext>
            </a:extLst>
          </p:cNvPr>
          <p:cNvSpPr>
            <a:spLocks noGrp="1"/>
          </p:cNvSpPr>
          <p:nvPr>
            <p:ph type="sldNum" sz="quarter" idx="12"/>
          </p:nvPr>
        </p:nvSpPr>
        <p:spPr/>
        <p:txBody>
          <a:bodyPr/>
          <a:lstStyle/>
          <a:p>
            <a:fld id="{102F06D9-9A38-FF48-91F7-097E2C66BBBE}" type="slidenum">
              <a:rPr lang="en-US" smtClean="0"/>
              <a:pPr/>
              <a:t>1</a:t>
            </a:fld>
            <a:endParaRPr lang="en-US" dirty="0"/>
          </a:p>
        </p:txBody>
      </p:sp>
      <p:sp>
        <p:nvSpPr>
          <p:cNvPr id="5" name="Date Placeholder 4">
            <a:extLst>
              <a:ext uri="{FF2B5EF4-FFF2-40B4-BE49-F238E27FC236}">
                <a16:creationId xmlns:a16="http://schemas.microsoft.com/office/drawing/2014/main" id="{ED8D3BD3-A4AA-4E3E-A8B1-834BB63D254E}"/>
              </a:ext>
            </a:extLst>
          </p:cNvPr>
          <p:cNvSpPr>
            <a:spLocks noGrp="1"/>
          </p:cNvSpPr>
          <p:nvPr>
            <p:ph type="dt" sz="half" idx="10"/>
          </p:nvPr>
        </p:nvSpPr>
        <p:spPr/>
        <p:txBody>
          <a:bodyPr/>
          <a:lstStyle/>
          <a:p>
            <a:r>
              <a:rPr lang="en-US" dirty="0"/>
              <a:t>© Crown Copyright, Met Office</a:t>
            </a:r>
          </a:p>
        </p:txBody>
      </p:sp>
      <p:sp>
        <p:nvSpPr>
          <p:cNvPr id="3" name="TextBox 2">
            <a:extLst>
              <a:ext uri="{FF2B5EF4-FFF2-40B4-BE49-F238E27FC236}">
                <a16:creationId xmlns:a16="http://schemas.microsoft.com/office/drawing/2014/main" id="{EDD148FE-4125-EC8C-3E54-CCB30EDA0B88}"/>
              </a:ext>
            </a:extLst>
          </p:cNvPr>
          <p:cNvSpPr txBox="1"/>
          <p:nvPr/>
        </p:nvSpPr>
        <p:spPr>
          <a:xfrm>
            <a:off x="503584" y="1046922"/>
            <a:ext cx="10442712" cy="3139321"/>
          </a:xfrm>
          <a:prstGeom prst="rect">
            <a:avLst/>
          </a:prstGeom>
          <a:noFill/>
        </p:spPr>
        <p:txBody>
          <a:bodyPr wrap="square" rtlCol="0">
            <a:spAutoFit/>
          </a:bodyPr>
          <a:lstStyle/>
          <a:p>
            <a:r>
              <a:rPr lang="en-US" b="1" dirty="0" err="1"/>
              <a:t>ExCALIBUR</a:t>
            </a:r>
            <a:r>
              <a:rPr lang="en-US" b="1" dirty="0"/>
              <a:t> RSEs meet HPC Champions</a:t>
            </a:r>
          </a:p>
          <a:p>
            <a:pPr marL="285750" indent="-285750">
              <a:buFont typeface="Arial" panose="020B0604020202020204" pitchFamily="34" charset="0"/>
              <a:buChar char="•"/>
            </a:pPr>
            <a:r>
              <a:rPr lang="en-US" dirty="0"/>
              <a:t>Co-located with RSECon22 in Newcastle</a:t>
            </a:r>
          </a:p>
          <a:p>
            <a:pPr marL="285750" indent="-285750">
              <a:buFont typeface="Arial" panose="020B0604020202020204" pitchFamily="34" charset="0"/>
              <a:buChar char="•"/>
            </a:pPr>
            <a:r>
              <a:rPr lang="en-US" dirty="0"/>
              <a:t>Hybrid in-person and online event: 46 in-person attendees, 10 online</a:t>
            </a:r>
          </a:p>
          <a:p>
            <a:pPr marL="285750" indent="-285750">
              <a:buFont typeface="Arial" panose="020B0604020202020204" pitchFamily="34" charset="0"/>
              <a:buChar char="•"/>
            </a:pPr>
            <a:r>
              <a:rPr lang="en-US" dirty="0"/>
              <a:t>Bring together RSEs and others with an interest in HPC and </a:t>
            </a:r>
            <a:r>
              <a:rPr lang="en-US" dirty="0" err="1"/>
              <a:t>exascale</a:t>
            </a:r>
            <a:r>
              <a:rPr lang="en-US" dirty="0"/>
              <a:t> computing</a:t>
            </a:r>
          </a:p>
          <a:p>
            <a:pPr marL="285750" indent="-285750">
              <a:buFont typeface="Arial" panose="020B0604020202020204" pitchFamily="34" charset="0"/>
              <a:buChar char="•"/>
            </a:pPr>
            <a:r>
              <a:rPr lang="en-US" dirty="0"/>
              <a:t>Short presentations and software demos with plenty of opportunity for discussion and collaboration</a:t>
            </a:r>
          </a:p>
          <a:p>
            <a:pPr marL="285750" indent="-285750">
              <a:buFont typeface="Arial" panose="020B0604020202020204" pitchFamily="34" charset="0"/>
              <a:buChar char="•"/>
            </a:pPr>
            <a:r>
              <a:rPr lang="en-US" dirty="0"/>
              <a:t>Presentations from </a:t>
            </a:r>
            <a:r>
              <a:rPr lang="en-US" dirty="0" err="1"/>
              <a:t>ExCALIBUR</a:t>
            </a:r>
            <a:r>
              <a:rPr lang="en-US" dirty="0"/>
              <a:t> use cases and lightning talks from </a:t>
            </a:r>
            <a:r>
              <a:rPr lang="en-US" dirty="0" err="1"/>
              <a:t>ExCALIBUR</a:t>
            </a:r>
            <a:r>
              <a:rPr lang="en-US" dirty="0"/>
              <a:t> projects</a:t>
            </a:r>
          </a:p>
          <a:p>
            <a:pPr marL="285750" indent="-285750">
              <a:buFont typeface="Arial" panose="020B0604020202020204" pitchFamily="34" charset="0"/>
              <a:buChar char="•"/>
            </a:pPr>
            <a:r>
              <a:rPr lang="en-US" dirty="0"/>
              <a:t>Breakout group discussions:</a:t>
            </a:r>
          </a:p>
          <a:p>
            <a:pPr marL="742950" lvl="1" indent="-285750">
              <a:buFont typeface="Arial" panose="020B0604020202020204" pitchFamily="34" charset="0"/>
              <a:buChar char="•"/>
            </a:pPr>
            <a:r>
              <a:rPr lang="en-US" dirty="0"/>
              <a:t>Skills and Training    </a:t>
            </a:r>
            <a:r>
              <a:rPr lang="en-US" dirty="0">
                <a:sym typeface="Wingdings" pitchFamily="2" charset="2"/>
              </a:rPr>
              <a:t> this one was particularly popular!</a:t>
            </a:r>
            <a:endParaRPr lang="en-US" dirty="0"/>
          </a:p>
          <a:p>
            <a:pPr marL="742950" lvl="1" indent="-285750">
              <a:buFont typeface="Arial" panose="020B0604020202020204" pitchFamily="34" charset="0"/>
              <a:buChar char="•"/>
            </a:pPr>
            <a:r>
              <a:rPr lang="en-US" dirty="0"/>
              <a:t>Containers and Software Packaging</a:t>
            </a:r>
          </a:p>
          <a:p>
            <a:pPr marL="742950" lvl="1" indent="-285750">
              <a:buFont typeface="Arial" panose="020B0604020202020204" pitchFamily="34" charset="0"/>
              <a:buChar char="•"/>
            </a:pPr>
            <a:r>
              <a:rPr lang="en-US" dirty="0"/>
              <a:t>Schedulers and Workflows</a:t>
            </a:r>
          </a:p>
          <a:p>
            <a:pPr marL="742950" lvl="1" indent="-285750">
              <a:buFont typeface="Arial" panose="020B0604020202020204" pitchFamily="34" charset="0"/>
              <a:buChar char="•"/>
            </a:pPr>
            <a:r>
              <a:rPr lang="en-US" dirty="0"/>
              <a:t>Energy, Emissions and Net Zero</a:t>
            </a:r>
          </a:p>
        </p:txBody>
      </p:sp>
      <p:sp>
        <p:nvSpPr>
          <p:cNvPr id="6" name="TextBox 5">
            <a:extLst>
              <a:ext uri="{FF2B5EF4-FFF2-40B4-BE49-F238E27FC236}">
                <a16:creationId xmlns:a16="http://schemas.microsoft.com/office/drawing/2014/main" id="{FC014CDB-B566-172D-7969-9F79FDF0F473}"/>
              </a:ext>
            </a:extLst>
          </p:cNvPr>
          <p:cNvSpPr txBox="1"/>
          <p:nvPr/>
        </p:nvSpPr>
        <p:spPr>
          <a:xfrm>
            <a:off x="258232" y="4304127"/>
            <a:ext cx="11053026" cy="1754326"/>
          </a:xfrm>
          <a:prstGeom prst="rect">
            <a:avLst/>
          </a:prstGeom>
          <a:noFill/>
        </p:spPr>
        <p:txBody>
          <a:bodyPr wrap="none" rtlCol="0">
            <a:spAutoFit/>
          </a:bodyPr>
          <a:lstStyle/>
          <a:p>
            <a:r>
              <a:rPr lang="en-US" b="1" dirty="0"/>
              <a:t>HPC </a:t>
            </a:r>
            <a:r>
              <a:rPr lang="en-US" b="1" dirty="0" err="1"/>
              <a:t>BoF</a:t>
            </a:r>
            <a:r>
              <a:rPr lang="en-US" b="1" dirty="0"/>
              <a:t> Session</a:t>
            </a:r>
          </a:p>
          <a:p>
            <a:pPr marL="285750" indent="-285750">
              <a:buFont typeface="Arial" panose="020B0604020202020204" pitchFamily="34" charset="0"/>
              <a:buChar char="•"/>
            </a:pPr>
            <a:r>
              <a:rPr lang="en-US" dirty="0"/>
              <a:t>Co-located with RSECon23 in Swansea</a:t>
            </a:r>
          </a:p>
          <a:p>
            <a:pPr marL="285750" indent="-285750">
              <a:buFont typeface="Arial" panose="020B0604020202020204" pitchFamily="34" charset="0"/>
              <a:buChar char="•"/>
            </a:pPr>
            <a:r>
              <a:rPr lang="en-US" dirty="0"/>
              <a:t>Hybrid in-person and online event: 60 in-person attendees, 10 online</a:t>
            </a:r>
          </a:p>
          <a:p>
            <a:pPr marL="285750" indent="-285750">
              <a:buFont typeface="Arial" panose="020B0604020202020204" pitchFamily="34" charset="0"/>
              <a:buChar char="•"/>
            </a:pPr>
            <a:r>
              <a:rPr lang="en-US" dirty="0"/>
              <a:t>Good mix of talks and</a:t>
            </a:r>
          </a:p>
          <a:p>
            <a:pPr marL="285750" indent="-285750">
              <a:buFont typeface="Arial" panose="020B0604020202020204" pitchFamily="34" charset="0"/>
              <a:buChar char="•"/>
            </a:pPr>
            <a:r>
              <a:rPr lang="en-US" dirty="0" err="1"/>
              <a:t>Realised</a:t>
            </a:r>
            <a:r>
              <a:rPr lang="en-US" dirty="0"/>
              <a:t> need to disseminate community information (e.g. Slack channels) better to early career people</a:t>
            </a:r>
          </a:p>
          <a:p>
            <a:pPr marL="285750" indent="-285750">
              <a:buFont typeface="Arial" panose="020B0604020202020204" pitchFamily="34" charset="0"/>
              <a:buChar char="•"/>
            </a:pPr>
            <a:r>
              <a:rPr lang="en-US" dirty="0"/>
              <a:t>There was no single talk by an Excalibur project</a:t>
            </a:r>
          </a:p>
        </p:txBody>
      </p:sp>
    </p:spTree>
    <p:extLst>
      <p:ext uri="{BB962C8B-B14F-4D97-AF65-F5344CB8AC3E}">
        <p14:creationId xmlns:p14="http://schemas.microsoft.com/office/powerpoint/2010/main" val="40406598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74E73-EBED-43D6-BA3D-5F7026D36BB4}"/>
              </a:ext>
            </a:extLst>
          </p:cNvPr>
          <p:cNvSpPr>
            <a:spLocks noGrp="1"/>
          </p:cNvSpPr>
          <p:nvPr>
            <p:ph type="title"/>
          </p:nvPr>
        </p:nvSpPr>
        <p:spPr/>
        <p:txBody>
          <a:bodyPr/>
          <a:lstStyle/>
          <a:p>
            <a:r>
              <a:rPr lang="en-GB" dirty="0"/>
              <a:t>Challenges </a:t>
            </a:r>
          </a:p>
        </p:txBody>
      </p:sp>
      <p:sp>
        <p:nvSpPr>
          <p:cNvPr id="4" name="Slide Number Placeholder 3">
            <a:extLst>
              <a:ext uri="{FF2B5EF4-FFF2-40B4-BE49-F238E27FC236}">
                <a16:creationId xmlns:a16="http://schemas.microsoft.com/office/drawing/2014/main" id="{300DD262-18C3-45DD-B8E6-E976847CFAB9}"/>
              </a:ext>
            </a:extLst>
          </p:cNvPr>
          <p:cNvSpPr>
            <a:spLocks noGrp="1"/>
          </p:cNvSpPr>
          <p:nvPr>
            <p:ph type="sldNum" sz="quarter" idx="12"/>
          </p:nvPr>
        </p:nvSpPr>
        <p:spPr/>
        <p:txBody>
          <a:bodyPr/>
          <a:lstStyle/>
          <a:p>
            <a:fld id="{102F06D9-9A38-FF48-91F7-097E2C66BBBE}" type="slidenum">
              <a:rPr lang="en-US" smtClean="0"/>
              <a:pPr/>
              <a:t>2</a:t>
            </a:fld>
            <a:endParaRPr lang="en-US" dirty="0"/>
          </a:p>
        </p:txBody>
      </p:sp>
      <p:sp>
        <p:nvSpPr>
          <p:cNvPr id="5" name="Date Placeholder 4">
            <a:extLst>
              <a:ext uri="{FF2B5EF4-FFF2-40B4-BE49-F238E27FC236}">
                <a16:creationId xmlns:a16="http://schemas.microsoft.com/office/drawing/2014/main" id="{ED8D3BD3-A4AA-4E3E-A8B1-834BB63D254E}"/>
              </a:ext>
            </a:extLst>
          </p:cNvPr>
          <p:cNvSpPr>
            <a:spLocks noGrp="1"/>
          </p:cNvSpPr>
          <p:nvPr>
            <p:ph type="dt" sz="half" idx="10"/>
          </p:nvPr>
        </p:nvSpPr>
        <p:spPr/>
        <p:txBody>
          <a:bodyPr/>
          <a:lstStyle/>
          <a:p>
            <a:r>
              <a:rPr lang="en-US" dirty="0"/>
              <a:t>© Crown Copyright, Met Office</a:t>
            </a:r>
          </a:p>
        </p:txBody>
      </p:sp>
      <p:sp>
        <p:nvSpPr>
          <p:cNvPr id="3" name="TextBox 2">
            <a:extLst>
              <a:ext uri="{FF2B5EF4-FFF2-40B4-BE49-F238E27FC236}">
                <a16:creationId xmlns:a16="http://schemas.microsoft.com/office/drawing/2014/main" id="{C46F7D6D-E693-A220-F4ED-3E97C8277D68}"/>
              </a:ext>
            </a:extLst>
          </p:cNvPr>
          <p:cNvSpPr txBox="1"/>
          <p:nvPr/>
        </p:nvSpPr>
        <p:spPr>
          <a:xfrm>
            <a:off x="711677" y="1152938"/>
            <a:ext cx="11096009" cy="2585323"/>
          </a:xfrm>
          <a:prstGeom prst="rect">
            <a:avLst/>
          </a:prstGeom>
          <a:noFill/>
        </p:spPr>
        <p:txBody>
          <a:bodyPr wrap="square" rtlCol="0">
            <a:spAutoFit/>
          </a:bodyPr>
          <a:lstStyle/>
          <a:p>
            <a:pPr marL="285750" indent="-285750">
              <a:buFont typeface="Arial" panose="020B0604020202020204" pitchFamily="34" charset="0"/>
              <a:buChar char="•"/>
            </a:pPr>
            <a:r>
              <a:rPr lang="en-US" dirty="0"/>
              <a:t>Overall great feedback on both events and people are keen for another HPC-themed event at RSECon24</a:t>
            </a:r>
          </a:p>
          <a:p>
            <a:pPr marL="285750" indent="-285750">
              <a:buFont typeface="Arial" panose="020B0604020202020204" pitchFamily="34" charset="0"/>
              <a:buChar char="•"/>
            </a:pPr>
            <a:r>
              <a:rPr lang="en-US" dirty="0"/>
              <a:t>Funding was an issue – some projects have KEC funds, others don’t and there is no pot of money to fund additional meetings and travel</a:t>
            </a:r>
          </a:p>
          <a:p>
            <a:pPr marL="285750" indent="-285750">
              <a:buFont typeface="Arial" panose="020B0604020202020204" pitchFamily="34" charset="0"/>
              <a:buChar char="•"/>
            </a:pPr>
            <a:r>
              <a:rPr lang="en-US" dirty="0"/>
              <a:t>Difficult to get engagement from </a:t>
            </a:r>
            <a:r>
              <a:rPr lang="en-US" dirty="0" err="1"/>
              <a:t>ExCALIBUR</a:t>
            </a:r>
            <a:r>
              <a:rPr lang="en-US" dirty="0"/>
              <a:t> KECs (myself included second time around!)</a:t>
            </a:r>
          </a:p>
          <a:p>
            <a:pPr marL="742950" lvl="1" indent="-285750">
              <a:buFont typeface="Arial" panose="020B0604020202020204" pitchFamily="34" charset="0"/>
              <a:buChar char="•"/>
            </a:pPr>
            <a:r>
              <a:rPr lang="en-US" dirty="0"/>
              <a:t>Only 8 KECs filled out the survey about the suggested event, 7 in </a:t>
            </a:r>
            <a:r>
              <a:rPr lang="en-US" dirty="0" err="1"/>
              <a:t>favour</a:t>
            </a:r>
            <a:r>
              <a:rPr lang="en-US" dirty="0"/>
              <a:t> of it occurring</a:t>
            </a:r>
          </a:p>
          <a:p>
            <a:pPr marL="742950" lvl="1" indent="-285750">
              <a:buFont typeface="Arial" panose="020B0604020202020204" pitchFamily="34" charset="0"/>
              <a:buChar char="•"/>
            </a:pPr>
            <a:r>
              <a:rPr lang="en-US" dirty="0"/>
              <a:t>No one volunteered to co-organize</a:t>
            </a:r>
          </a:p>
          <a:p>
            <a:pPr marL="742950" lvl="1"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8853417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3D2246E0E4CC458759C5C503A34BC3" ma:contentTypeVersion="29" ma:contentTypeDescription="Create a new document." ma:contentTypeScope="" ma:versionID="bff0b07b98890cd90ec85d2863703e62">
  <xsd:schema xmlns:xsd="http://www.w3.org/2001/XMLSchema" xmlns:xs="http://www.w3.org/2001/XMLSchema" xmlns:p="http://schemas.microsoft.com/office/2006/metadata/properties" xmlns:ns2="d0f29d99-80ef-4c01-b00e-b100ef06102b" xmlns:ns3="c446f964-b2b3-4762-9127-f7450d2fd7fa" xmlns:ns4="6c5d3e1d-9c64-48d7-8976-8d77234e5bfb" targetNamespace="http://schemas.microsoft.com/office/2006/metadata/properties" ma:root="true" ma:fieldsID="e8776afb08fd523424a311141c933359" ns2:_="" ns3:_="" ns4:_="">
    <xsd:import namespace="d0f29d99-80ef-4c01-b00e-b100ef06102b"/>
    <xsd:import namespace="c446f964-b2b3-4762-9127-f7450d2fd7fa"/>
    <xsd:import namespace="6c5d3e1d-9c64-48d7-8976-8d77234e5bfb"/>
    <xsd:element name="properties">
      <xsd:complexType>
        <xsd:sequence>
          <xsd:element name="documentManagement">
            <xsd:complexType>
              <xsd:all>
                <xsd:element ref="ns2:_dlc_DocId" minOccurs="0"/>
                <xsd:element ref="ns2:_dlc_DocIdUrl" minOccurs="0"/>
                <xsd:element ref="ns2:_dlc_DocIdPersistId" minOccurs="0"/>
                <xsd:element ref="ns3:SharedWithUsers" minOccurs="0"/>
                <xsd:element ref="ns3:SharedWithDetails" minOccurs="0"/>
                <xsd:element ref="ns4: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f29d99-80ef-4c01-b00e-b100ef06102b"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c446f964-b2b3-4762-9127-f7450d2fd7fa"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c5d3e1d-9c64-48d7-8976-8d77234e5bfb" elementFormDefault="qualified">
    <xsd:import namespace="http://schemas.microsoft.com/office/2006/documentManagement/types"/>
    <xsd:import namespace="http://schemas.microsoft.com/office/infopath/2007/PartnerControls"/>
    <xsd:element name="MediaServiceObjectDetectorVersions" ma:index="13"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c446f964-b2b3-4762-9127-f7450d2fd7fa">
      <UserInfo>
        <DisplayName>N. Luke Abraham</DisplayName>
        <AccountId>99</AccountId>
        <AccountType/>
      </UserInfo>
    </SharedWithUsers>
  </documentManagement>
</p:properties>
</file>

<file path=customXml/item4.xml><?xml version="1.0" encoding="utf-8"?>
<?mso-contentType ?>
<spe:Receivers xmlns:spe="http://schemas.microsoft.com/sharepoint/events">
  <Receiver xmlns="">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xmlns="">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xmlns="">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xmlns="">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C1226881-176E-46D7-BAA4-31FE09B78E69}"/>
</file>

<file path=customXml/itemProps2.xml><?xml version="1.0" encoding="utf-8"?>
<ds:datastoreItem xmlns:ds="http://schemas.openxmlformats.org/officeDocument/2006/customXml" ds:itemID="{205EBEDC-44B8-4297-9A08-9D111BB88542}">
  <ds:schemaRefs>
    <ds:schemaRef ds:uri="http://schemas.microsoft.com/sharepoint/v3/contenttype/forms"/>
  </ds:schemaRefs>
</ds:datastoreItem>
</file>

<file path=customXml/itemProps3.xml><?xml version="1.0" encoding="utf-8"?>
<ds:datastoreItem xmlns:ds="http://schemas.openxmlformats.org/officeDocument/2006/customXml" ds:itemID="{81525952-EED9-43CB-AC98-49493B0FC256}">
  <ds:schemaRefs>
    <ds:schemaRef ds:uri="http://schemas.microsoft.com/office/2006/documentManagement/types"/>
    <ds:schemaRef ds:uri="http://purl.org/dc/terms/"/>
    <ds:schemaRef ds:uri="http://schemas.microsoft.com/office/2006/metadata/properties"/>
    <ds:schemaRef ds:uri="http://purl.org/dc/dcmitype/"/>
    <ds:schemaRef ds:uri="95a6d21c-7db0-4b7e-981f-b4f22b02b9d8"/>
    <ds:schemaRef ds:uri="http://schemas.microsoft.com/office/infopath/2007/PartnerControls"/>
    <ds:schemaRef ds:uri="625a08d9-046b-4586-95d1-9cf314befc6a"/>
    <ds:schemaRef ds:uri="http://purl.org/dc/elements/1.1/"/>
    <ds:schemaRef ds:uri="http://schemas.openxmlformats.org/package/2006/metadata/core-properties"/>
    <ds:schemaRef ds:uri="8f27309f-28bb-410f-9816-f04cb1aa17e4"/>
    <ds:schemaRef ds:uri="http://www.w3.org/XML/1998/namespace"/>
  </ds:schemaRefs>
</ds:datastoreItem>
</file>

<file path=customXml/itemProps4.xml><?xml version="1.0" encoding="utf-8"?>
<ds:datastoreItem xmlns:ds="http://schemas.openxmlformats.org/officeDocument/2006/customXml" ds:itemID="{5FD2561C-1221-4D8C-922E-7B11E0FD161E}"/>
</file>

<file path=docProps/app.xml><?xml version="1.0" encoding="utf-8"?>
<Properties xmlns="http://schemas.openxmlformats.org/officeDocument/2006/extended-properties" xmlns:vt="http://schemas.openxmlformats.org/officeDocument/2006/docPropsVTypes">
  <TotalTime>1008</TotalTime>
  <Words>345</Words>
  <Application>Microsoft Macintosh PowerPoint</Application>
  <PresentationFormat>Widescreen</PresentationFormat>
  <Paragraphs>35</Paragraphs>
  <Slides>3</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Calibri</vt:lpstr>
      <vt:lpstr>Arial Black</vt:lpstr>
      <vt:lpstr>Montserrat</vt:lpstr>
      <vt:lpstr>Montserrat ExtraBold</vt:lpstr>
      <vt:lpstr>Arial</vt:lpstr>
      <vt:lpstr>Office Theme</vt:lpstr>
      <vt:lpstr>KEC at RSECon</vt:lpstr>
      <vt:lpstr>What happened?</vt:lpstr>
      <vt:lpstr>Challenges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Akers, Rob</dc:creator>
  <cp:lastModifiedBy>Shipton, Jemma</cp:lastModifiedBy>
  <cp:revision>113</cp:revision>
  <dcterms:created xsi:type="dcterms:W3CDTF">2020-06-17T13:55:01Z</dcterms:created>
  <dcterms:modified xsi:type="dcterms:W3CDTF">2023-10-12T08:59:22Z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0x0101002EC88A9E5A89284CB84C69CB6EF737DF</vt:lpwstr>
  </property>
  <property fmtid="{D5CDD505-2E9C-101B-9397-08002B2CF9AE}" pid="3" name="Order">
    <vt:r8>9600</vt:r8>
  </property>
  <property fmtid="{D5CDD505-2E9C-101B-9397-08002B2CF9AE}" pid="4" name="ComplianceAssetId">
    <vt:lpwstr/>
  </property>
  <property fmtid="{D5CDD505-2E9C-101B-9397-08002B2CF9AE}" pid="5" name="_ExtendedDescription">
    <vt:lpwstr/>
  </property>
  <property fmtid="{D5CDD505-2E9C-101B-9397-08002B2CF9AE}" pid="6" name="TriggerFlowInfo">
    <vt:lpwstr/>
  </property>
  <property fmtid="{D5CDD505-2E9C-101B-9397-08002B2CF9AE}" pid="7" name="MediaServiceImageTags">
    <vt:lpwstr/>
  </property>
</Properties>
</file>