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56" r:id="rId5"/>
    <p:sldId id="257" r:id="rId6"/>
    <p:sldId id="260" r:id="rId7"/>
    <p:sldId id="259" r:id="rId8"/>
    <p:sldId id="263" r:id="rId9"/>
    <p:sldId id="266" r:id="rId10"/>
    <p:sldId id="262" r:id="rId11"/>
    <p:sldId id="265" r:id="rId12"/>
    <p:sldId id="25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0EC84A-E82C-31E7-B8BC-62606F052D64}" name="Askew, Alexander" initials="AA" userId="S::alexander.askew@metoffice.gov.uk::acf7bdf8-ea4b-4967-af86-3ce712faa0a2" providerId="AD"/>
  <p188:author id="{FB366CC7-6EF7-A513-B14B-DA66BE2ED845}" name="Gifford, Christine" initials="GC" userId="S::christine.gifford@metoffice.gov.uk::2c4db5e2-a148-4b52-9f94-b2c906c2e05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148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50" autoAdjust="0"/>
    <p:restoredTop sz="89116" autoAdjust="0"/>
  </p:normalViewPr>
  <p:slideViewPr>
    <p:cSldViewPr snapToGrid="0">
      <p:cViewPr>
        <p:scale>
          <a:sx n="31" d="100"/>
          <a:sy n="31" d="100"/>
        </p:scale>
        <p:origin x="4184" y="196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19BDB5-791B-439F-8888-F0069256FB9A}" type="datetimeFigureOut">
              <a:rPr lang="en-GB" smtClean="0"/>
              <a:t>11/11/2022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307893-0716-41A0-889F-69DAB5C29123}" type="slidenum">
              <a:rPr lang="en-GB" smtClean="0"/>
              <a:t>‹#›</a:t>
            </a:fld>
            <a:endParaRPr lang="en-GB"/>
          </a:p>
        </p:txBody>
      </p:sp>
    </p:spTree>
    <p:extLst>
      <p:ext uri="{BB962C8B-B14F-4D97-AF65-F5344CB8AC3E}">
        <p14:creationId xmlns:p14="http://schemas.microsoft.com/office/powerpoint/2010/main" val="1674595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presentation is intended to put forward the rationale behind why </a:t>
            </a:r>
            <a:r>
              <a:rPr lang="en-GB" dirty="0" err="1"/>
              <a:t>ExCALIBUR</a:t>
            </a:r>
            <a:r>
              <a:rPr lang="en-GB" dirty="0"/>
              <a:t> is happening, including what </a:t>
            </a:r>
            <a:r>
              <a:rPr lang="en-GB" dirty="0" err="1"/>
              <a:t>exascale</a:t>
            </a:r>
            <a:r>
              <a:rPr lang="en-GB" dirty="0"/>
              <a:t> computing is, how modern and future supercomputers differ structurally from their predecessors and why models need to be modified to suit them. It is intended to be accessible to the general public </a:t>
            </a:r>
            <a:r>
              <a:rPr lang="en-GB"/>
              <a:t>or non-specialist.</a:t>
            </a:r>
            <a:endParaRPr lang="en-GB" dirty="0"/>
          </a:p>
        </p:txBody>
      </p:sp>
      <p:sp>
        <p:nvSpPr>
          <p:cNvPr id="4" name="Slide Number Placeholder 3"/>
          <p:cNvSpPr>
            <a:spLocks noGrp="1"/>
          </p:cNvSpPr>
          <p:nvPr>
            <p:ph type="sldNum" sz="quarter" idx="5"/>
          </p:nvPr>
        </p:nvSpPr>
        <p:spPr/>
        <p:txBody>
          <a:bodyPr/>
          <a:lstStyle/>
          <a:p>
            <a:fld id="{AC307893-0716-41A0-889F-69DAB5C29123}" type="slidenum">
              <a:rPr lang="en-GB" smtClean="0"/>
              <a:t>1</a:t>
            </a:fld>
            <a:endParaRPr lang="en-GB"/>
          </a:p>
        </p:txBody>
      </p:sp>
    </p:spTree>
    <p:extLst>
      <p:ext uri="{BB962C8B-B14F-4D97-AF65-F5344CB8AC3E}">
        <p14:creationId xmlns:p14="http://schemas.microsoft.com/office/powerpoint/2010/main" val="2653138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new supercomputer from Microsoft is expected to give an ~18x increase in capability in its second phase.</a:t>
            </a:r>
          </a:p>
        </p:txBody>
      </p:sp>
      <p:sp>
        <p:nvSpPr>
          <p:cNvPr id="4" name="Slide Number Placeholder 3"/>
          <p:cNvSpPr>
            <a:spLocks noGrp="1"/>
          </p:cNvSpPr>
          <p:nvPr>
            <p:ph type="sldNum" sz="quarter" idx="5"/>
          </p:nvPr>
        </p:nvSpPr>
        <p:spPr/>
        <p:txBody>
          <a:bodyPr/>
          <a:lstStyle/>
          <a:p>
            <a:fld id="{AC307893-0716-41A0-889F-69DAB5C29123}" type="slidenum">
              <a:rPr lang="en-GB" smtClean="0"/>
              <a:t>2</a:t>
            </a:fld>
            <a:endParaRPr lang="en-GB"/>
          </a:p>
        </p:txBody>
      </p:sp>
    </p:spTree>
    <p:extLst>
      <p:ext uri="{BB962C8B-B14F-4D97-AF65-F5344CB8AC3E}">
        <p14:creationId xmlns:p14="http://schemas.microsoft.com/office/powerpoint/2010/main" val="2665884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1950" indent="-361950">
              <a:lnSpc>
                <a:spcPct val="114000"/>
              </a:lnSpc>
              <a:spcAft>
                <a:spcPts val="600"/>
              </a:spcAft>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C307893-0716-41A0-889F-69DAB5C29123}" type="slidenum">
              <a:rPr lang="en-GB" smtClean="0"/>
              <a:t>3</a:t>
            </a:fld>
            <a:endParaRPr lang="en-GB"/>
          </a:p>
        </p:txBody>
      </p:sp>
    </p:spTree>
    <p:extLst>
      <p:ext uri="{BB962C8B-B14F-4D97-AF65-F5344CB8AC3E}">
        <p14:creationId xmlns:p14="http://schemas.microsoft.com/office/powerpoint/2010/main" val="3188093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Comparison of high-end desktop CPU and GPU as of late 2022.</a:t>
            </a:r>
          </a:p>
          <a:p>
            <a:r>
              <a:rPr lang="en-GB" dirty="0"/>
              <a:t>CPUs and GPUs differ primarily in core count and clock speed.</a:t>
            </a:r>
          </a:p>
          <a:p>
            <a:r>
              <a:rPr lang="en-GB" dirty="0"/>
              <a:t>Clock speed determines how quickly a particular core can complete a task.</a:t>
            </a:r>
          </a:p>
          <a:p>
            <a:r>
              <a:rPr lang="en-GB" dirty="0"/>
              <a:t>Core count determines how many tasks the chip as a whole can complete at once.</a:t>
            </a:r>
          </a:p>
          <a:p>
            <a:r>
              <a:rPr lang="en-GB" dirty="0"/>
              <a:t>GPUs have a much lower clock speed than CPUs do, however they have orders of magnitude more cores.</a:t>
            </a:r>
          </a:p>
          <a:p>
            <a:r>
              <a:rPr lang="en-GB" dirty="0"/>
              <a:t>The Frontier supercomputer we saw earlier, using a combination of CPUs and GPUs, has nearly 9 million cores in total, compared to the Met Office’s all-CPU supercomputer’s 460,000 cores.</a:t>
            </a:r>
          </a:p>
          <a:p>
            <a:r>
              <a:rPr lang="en-GB" dirty="0"/>
              <a:t>If a job can be broken up into many small tasks, the huge core count advantage of GPUs can outweigh their lower clock speed and allow them to complete the job much faster than a CPU.</a:t>
            </a:r>
          </a:p>
        </p:txBody>
      </p:sp>
      <p:sp>
        <p:nvSpPr>
          <p:cNvPr id="4" name="Slide Number Placeholder 3"/>
          <p:cNvSpPr>
            <a:spLocks noGrp="1"/>
          </p:cNvSpPr>
          <p:nvPr>
            <p:ph type="sldNum" sz="quarter" idx="5"/>
          </p:nvPr>
        </p:nvSpPr>
        <p:spPr/>
        <p:txBody>
          <a:bodyPr/>
          <a:lstStyle/>
          <a:p>
            <a:fld id="{AC307893-0716-41A0-889F-69DAB5C29123}" type="slidenum">
              <a:rPr lang="en-GB" smtClean="0"/>
              <a:t>4</a:t>
            </a:fld>
            <a:endParaRPr lang="en-GB"/>
          </a:p>
        </p:txBody>
      </p:sp>
    </p:spTree>
    <p:extLst>
      <p:ext uri="{BB962C8B-B14F-4D97-AF65-F5344CB8AC3E}">
        <p14:creationId xmlns:p14="http://schemas.microsoft.com/office/powerpoint/2010/main" val="2425328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C307893-0716-41A0-889F-69DAB5C29123}" type="slidenum">
              <a:rPr lang="en-GB" smtClean="0"/>
              <a:t>5</a:t>
            </a:fld>
            <a:endParaRPr lang="en-GB"/>
          </a:p>
        </p:txBody>
      </p:sp>
    </p:spTree>
    <p:extLst>
      <p:ext uri="{BB962C8B-B14F-4D97-AF65-F5344CB8AC3E}">
        <p14:creationId xmlns:p14="http://schemas.microsoft.com/office/powerpoint/2010/main" val="1258604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C307893-0716-41A0-889F-69DAB5C29123}" type="slidenum">
              <a:rPr lang="en-GB" smtClean="0"/>
              <a:t>6</a:t>
            </a:fld>
            <a:endParaRPr lang="en-GB"/>
          </a:p>
        </p:txBody>
      </p:sp>
    </p:spTree>
    <p:extLst>
      <p:ext uri="{BB962C8B-B14F-4D97-AF65-F5344CB8AC3E}">
        <p14:creationId xmlns:p14="http://schemas.microsoft.com/office/powerpoint/2010/main" val="1780720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C307893-0716-41A0-889F-69DAB5C29123}" type="slidenum">
              <a:rPr lang="en-GB" smtClean="0"/>
              <a:t>7</a:t>
            </a:fld>
            <a:endParaRPr lang="en-GB"/>
          </a:p>
        </p:txBody>
      </p:sp>
    </p:spTree>
    <p:extLst>
      <p:ext uri="{BB962C8B-B14F-4D97-AF65-F5344CB8AC3E}">
        <p14:creationId xmlns:p14="http://schemas.microsoft.com/office/powerpoint/2010/main" val="2681532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C307893-0716-41A0-889F-69DAB5C29123}" type="slidenum">
              <a:rPr lang="en-GB" smtClean="0"/>
              <a:t>8</a:t>
            </a:fld>
            <a:endParaRPr lang="en-GB"/>
          </a:p>
        </p:txBody>
      </p:sp>
    </p:spTree>
    <p:extLst>
      <p:ext uri="{BB962C8B-B14F-4D97-AF65-F5344CB8AC3E}">
        <p14:creationId xmlns:p14="http://schemas.microsoft.com/office/powerpoint/2010/main" val="3585360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64CF-F226-4236-8584-864CBD9765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6534F4C-39F8-4BBD-B338-F2B9F4A255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1D93373-4066-4B55-972B-004A46AC0B48}"/>
              </a:ext>
            </a:extLst>
          </p:cNvPr>
          <p:cNvSpPr>
            <a:spLocks noGrp="1"/>
          </p:cNvSpPr>
          <p:nvPr>
            <p:ph type="dt" sz="half" idx="10"/>
          </p:nvPr>
        </p:nvSpPr>
        <p:spPr/>
        <p:txBody>
          <a:bodyPr/>
          <a:lstStyle/>
          <a:p>
            <a:fld id="{7D9C7F21-230A-4204-8996-1559A7BDB056}" type="datetimeFigureOut">
              <a:rPr lang="en-GB" smtClean="0"/>
              <a:t>11/11/2022</a:t>
            </a:fld>
            <a:endParaRPr lang="en-GB"/>
          </a:p>
        </p:txBody>
      </p:sp>
      <p:sp>
        <p:nvSpPr>
          <p:cNvPr id="5" name="Footer Placeholder 4">
            <a:extLst>
              <a:ext uri="{FF2B5EF4-FFF2-40B4-BE49-F238E27FC236}">
                <a16:creationId xmlns:a16="http://schemas.microsoft.com/office/drawing/2014/main" id="{F4DF7A8F-5F1E-453E-BF6C-FD1117A00A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BD4C1F-2518-455B-84DB-5CC245317144}"/>
              </a:ext>
            </a:extLst>
          </p:cNvPr>
          <p:cNvSpPr>
            <a:spLocks noGrp="1"/>
          </p:cNvSpPr>
          <p:nvPr>
            <p:ph type="sldNum" sz="quarter" idx="12"/>
          </p:nvPr>
        </p:nvSpPr>
        <p:spPr/>
        <p:txBody>
          <a:bodyPr/>
          <a:lstStyle/>
          <a:p>
            <a:fld id="{741EF635-43CD-4810-9587-B69206BF8E96}" type="slidenum">
              <a:rPr lang="en-GB" smtClean="0"/>
              <a:t>‹#›</a:t>
            </a:fld>
            <a:endParaRPr lang="en-GB"/>
          </a:p>
        </p:txBody>
      </p:sp>
    </p:spTree>
    <p:extLst>
      <p:ext uri="{BB962C8B-B14F-4D97-AF65-F5344CB8AC3E}">
        <p14:creationId xmlns:p14="http://schemas.microsoft.com/office/powerpoint/2010/main" val="412068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59C7F-6EBE-46EA-B228-D2A59838563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AEF276-03DA-497E-B948-DEE2A5447B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FAB399-CE96-425F-A7D5-11166BA037A9}"/>
              </a:ext>
            </a:extLst>
          </p:cNvPr>
          <p:cNvSpPr>
            <a:spLocks noGrp="1"/>
          </p:cNvSpPr>
          <p:nvPr>
            <p:ph type="dt" sz="half" idx="10"/>
          </p:nvPr>
        </p:nvSpPr>
        <p:spPr/>
        <p:txBody>
          <a:bodyPr/>
          <a:lstStyle/>
          <a:p>
            <a:fld id="{7D9C7F21-230A-4204-8996-1559A7BDB056}" type="datetimeFigureOut">
              <a:rPr lang="en-GB" smtClean="0"/>
              <a:t>11/11/2022</a:t>
            </a:fld>
            <a:endParaRPr lang="en-GB"/>
          </a:p>
        </p:txBody>
      </p:sp>
      <p:sp>
        <p:nvSpPr>
          <p:cNvPr id="5" name="Footer Placeholder 4">
            <a:extLst>
              <a:ext uri="{FF2B5EF4-FFF2-40B4-BE49-F238E27FC236}">
                <a16:creationId xmlns:a16="http://schemas.microsoft.com/office/drawing/2014/main" id="{A57CD004-88D6-4789-B89C-377508D489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7BA46F-7B47-4FAD-AA60-042DF636632B}"/>
              </a:ext>
            </a:extLst>
          </p:cNvPr>
          <p:cNvSpPr>
            <a:spLocks noGrp="1"/>
          </p:cNvSpPr>
          <p:nvPr>
            <p:ph type="sldNum" sz="quarter" idx="12"/>
          </p:nvPr>
        </p:nvSpPr>
        <p:spPr/>
        <p:txBody>
          <a:bodyPr/>
          <a:lstStyle/>
          <a:p>
            <a:fld id="{741EF635-43CD-4810-9587-B69206BF8E96}" type="slidenum">
              <a:rPr lang="en-GB" smtClean="0"/>
              <a:t>‹#›</a:t>
            </a:fld>
            <a:endParaRPr lang="en-GB"/>
          </a:p>
        </p:txBody>
      </p:sp>
    </p:spTree>
    <p:extLst>
      <p:ext uri="{BB962C8B-B14F-4D97-AF65-F5344CB8AC3E}">
        <p14:creationId xmlns:p14="http://schemas.microsoft.com/office/powerpoint/2010/main" val="78430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1E93D-1793-405F-A840-B7451A07EE7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79AA8B8-F717-41E9-8EAB-D0C92D28E2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454B12-91A1-46ED-9B3D-90CC69AC54AB}"/>
              </a:ext>
            </a:extLst>
          </p:cNvPr>
          <p:cNvSpPr>
            <a:spLocks noGrp="1"/>
          </p:cNvSpPr>
          <p:nvPr>
            <p:ph type="dt" sz="half" idx="10"/>
          </p:nvPr>
        </p:nvSpPr>
        <p:spPr/>
        <p:txBody>
          <a:bodyPr/>
          <a:lstStyle/>
          <a:p>
            <a:fld id="{7D9C7F21-230A-4204-8996-1559A7BDB056}" type="datetimeFigureOut">
              <a:rPr lang="en-GB" smtClean="0"/>
              <a:t>11/11/2022</a:t>
            </a:fld>
            <a:endParaRPr lang="en-GB"/>
          </a:p>
        </p:txBody>
      </p:sp>
      <p:sp>
        <p:nvSpPr>
          <p:cNvPr id="5" name="Footer Placeholder 4">
            <a:extLst>
              <a:ext uri="{FF2B5EF4-FFF2-40B4-BE49-F238E27FC236}">
                <a16:creationId xmlns:a16="http://schemas.microsoft.com/office/drawing/2014/main" id="{45F73A86-505B-447F-9FCC-55E6611955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03CB46-9802-4DFB-A070-EBC6D030E96C}"/>
              </a:ext>
            </a:extLst>
          </p:cNvPr>
          <p:cNvSpPr>
            <a:spLocks noGrp="1"/>
          </p:cNvSpPr>
          <p:nvPr>
            <p:ph type="sldNum" sz="quarter" idx="12"/>
          </p:nvPr>
        </p:nvSpPr>
        <p:spPr/>
        <p:txBody>
          <a:bodyPr/>
          <a:lstStyle/>
          <a:p>
            <a:fld id="{741EF635-43CD-4810-9587-B69206BF8E96}" type="slidenum">
              <a:rPr lang="en-GB" smtClean="0"/>
              <a:t>‹#›</a:t>
            </a:fld>
            <a:endParaRPr lang="en-GB"/>
          </a:p>
        </p:txBody>
      </p:sp>
    </p:spTree>
    <p:extLst>
      <p:ext uri="{BB962C8B-B14F-4D97-AF65-F5344CB8AC3E}">
        <p14:creationId xmlns:p14="http://schemas.microsoft.com/office/powerpoint/2010/main" val="302765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047C6-CD31-452B-8220-6206E1F091F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BEF31A-E77B-476C-82CE-A6FA7DA4A5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6C752B-DFF5-4766-AEF8-BEAFFC47F1C6}"/>
              </a:ext>
            </a:extLst>
          </p:cNvPr>
          <p:cNvSpPr>
            <a:spLocks noGrp="1"/>
          </p:cNvSpPr>
          <p:nvPr>
            <p:ph type="dt" sz="half" idx="10"/>
          </p:nvPr>
        </p:nvSpPr>
        <p:spPr/>
        <p:txBody>
          <a:bodyPr/>
          <a:lstStyle/>
          <a:p>
            <a:fld id="{7D9C7F21-230A-4204-8996-1559A7BDB056}" type="datetimeFigureOut">
              <a:rPr lang="en-GB" smtClean="0"/>
              <a:t>11/11/2022</a:t>
            </a:fld>
            <a:endParaRPr lang="en-GB"/>
          </a:p>
        </p:txBody>
      </p:sp>
      <p:sp>
        <p:nvSpPr>
          <p:cNvPr id="5" name="Footer Placeholder 4">
            <a:extLst>
              <a:ext uri="{FF2B5EF4-FFF2-40B4-BE49-F238E27FC236}">
                <a16:creationId xmlns:a16="http://schemas.microsoft.com/office/drawing/2014/main" id="{44B59D79-892B-4039-B011-CC348B2C57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8B5B30-34A8-444F-A017-4D8EB1832BE9}"/>
              </a:ext>
            </a:extLst>
          </p:cNvPr>
          <p:cNvSpPr>
            <a:spLocks noGrp="1"/>
          </p:cNvSpPr>
          <p:nvPr>
            <p:ph type="sldNum" sz="quarter" idx="12"/>
          </p:nvPr>
        </p:nvSpPr>
        <p:spPr/>
        <p:txBody>
          <a:bodyPr/>
          <a:lstStyle/>
          <a:p>
            <a:fld id="{741EF635-43CD-4810-9587-B69206BF8E96}" type="slidenum">
              <a:rPr lang="en-GB" smtClean="0"/>
              <a:t>‹#›</a:t>
            </a:fld>
            <a:endParaRPr lang="en-GB"/>
          </a:p>
        </p:txBody>
      </p:sp>
    </p:spTree>
    <p:extLst>
      <p:ext uri="{BB962C8B-B14F-4D97-AF65-F5344CB8AC3E}">
        <p14:creationId xmlns:p14="http://schemas.microsoft.com/office/powerpoint/2010/main" val="43021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9702E-F642-43DB-954E-F61ACFA6EB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2B12602-C328-41CB-891F-7E5B2069D2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3B473D-3E82-4535-8C7D-B36B38414097}"/>
              </a:ext>
            </a:extLst>
          </p:cNvPr>
          <p:cNvSpPr>
            <a:spLocks noGrp="1"/>
          </p:cNvSpPr>
          <p:nvPr>
            <p:ph type="dt" sz="half" idx="10"/>
          </p:nvPr>
        </p:nvSpPr>
        <p:spPr/>
        <p:txBody>
          <a:bodyPr/>
          <a:lstStyle/>
          <a:p>
            <a:fld id="{7D9C7F21-230A-4204-8996-1559A7BDB056}" type="datetimeFigureOut">
              <a:rPr lang="en-GB" smtClean="0"/>
              <a:t>11/11/2022</a:t>
            </a:fld>
            <a:endParaRPr lang="en-GB"/>
          </a:p>
        </p:txBody>
      </p:sp>
      <p:sp>
        <p:nvSpPr>
          <p:cNvPr id="5" name="Footer Placeholder 4">
            <a:extLst>
              <a:ext uri="{FF2B5EF4-FFF2-40B4-BE49-F238E27FC236}">
                <a16:creationId xmlns:a16="http://schemas.microsoft.com/office/drawing/2014/main" id="{A6378FB5-7181-48DB-A3A6-BA7E8405BF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58AE4C-A559-42F0-B8AC-007E2DEF456F}"/>
              </a:ext>
            </a:extLst>
          </p:cNvPr>
          <p:cNvSpPr>
            <a:spLocks noGrp="1"/>
          </p:cNvSpPr>
          <p:nvPr>
            <p:ph type="sldNum" sz="quarter" idx="12"/>
          </p:nvPr>
        </p:nvSpPr>
        <p:spPr/>
        <p:txBody>
          <a:bodyPr/>
          <a:lstStyle/>
          <a:p>
            <a:fld id="{741EF635-43CD-4810-9587-B69206BF8E96}" type="slidenum">
              <a:rPr lang="en-GB" smtClean="0"/>
              <a:t>‹#›</a:t>
            </a:fld>
            <a:endParaRPr lang="en-GB"/>
          </a:p>
        </p:txBody>
      </p:sp>
    </p:spTree>
    <p:extLst>
      <p:ext uri="{BB962C8B-B14F-4D97-AF65-F5344CB8AC3E}">
        <p14:creationId xmlns:p14="http://schemas.microsoft.com/office/powerpoint/2010/main" val="154527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B5765-4ADA-4C9D-98A4-F53034EB1FD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45CAE4-2868-439B-BA79-84E52874C8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576E1C7-E830-45F9-A66D-7A08E4A8E5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60A4384-A49F-4A37-AFEA-05963F62BFC5}"/>
              </a:ext>
            </a:extLst>
          </p:cNvPr>
          <p:cNvSpPr>
            <a:spLocks noGrp="1"/>
          </p:cNvSpPr>
          <p:nvPr>
            <p:ph type="dt" sz="half" idx="10"/>
          </p:nvPr>
        </p:nvSpPr>
        <p:spPr/>
        <p:txBody>
          <a:bodyPr/>
          <a:lstStyle/>
          <a:p>
            <a:fld id="{7D9C7F21-230A-4204-8996-1559A7BDB056}" type="datetimeFigureOut">
              <a:rPr lang="en-GB" smtClean="0"/>
              <a:t>11/11/2022</a:t>
            </a:fld>
            <a:endParaRPr lang="en-GB"/>
          </a:p>
        </p:txBody>
      </p:sp>
      <p:sp>
        <p:nvSpPr>
          <p:cNvPr id="6" name="Footer Placeholder 5">
            <a:extLst>
              <a:ext uri="{FF2B5EF4-FFF2-40B4-BE49-F238E27FC236}">
                <a16:creationId xmlns:a16="http://schemas.microsoft.com/office/drawing/2014/main" id="{25BE306E-9438-4D31-B249-9BC8076EC4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FE13AD-FFD2-4D12-93C5-54458C2381B7}"/>
              </a:ext>
            </a:extLst>
          </p:cNvPr>
          <p:cNvSpPr>
            <a:spLocks noGrp="1"/>
          </p:cNvSpPr>
          <p:nvPr>
            <p:ph type="sldNum" sz="quarter" idx="12"/>
          </p:nvPr>
        </p:nvSpPr>
        <p:spPr/>
        <p:txBody>
          <a:bodyPr/>
          <a:lstStyle/>
          <a:p>
            <a:fld id="{741EF635-43CD-4810-9587-B69206BF8E96}" type="slidenum">
              <a:rPr lang="en-GB" smtClean="0"/>
              <a:t>‹#›</a:t>
            </a:fld>
            <a:endParaRPr lang="en-GB"/>
          </a:p>
        </p:txBody>
      </p:sp>
    </p:spTree>
    <p:extLst>
      <p:ext uri="{BB962C8B-B14F-4D97-AF65-F5344CB8AC3E}">
        <p14:creationId xmlns:p14="http://schemas.microsoft.com/office/powerpoint/2010/main" val="561417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F9145-B6B0-4F23-A5DB-82F44C7B5FD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1F06C03-5173-478D-A5DD-850EA8C2D6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F935C1-21FC-41C4-A972-E18DD307F8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77AA171-892C-481D-AB2F-F1233E653E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106974-556C-4264-B0DE-1E0BCFA5E2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5FEEC01-D97D-4090-A87F-71460D532D90}"/>
              </a:ext>
            </a:extLst>
          </p:cNvPr>
          <p:cNvSpPr>
            <a:spLocks noGrp="1"/>
          </p:cNvSpPr>
          <p:nvPr>
            <p:ph type="dt" sz="half" idx="10"/>
          </p:nvPr>
        </p:nvSpPr>
        <p:spPr/>
        <p:txBody>
          <a:bodyPr/>
          <a:lstStyle/>
          <a:p>
            <a:fld id="{7D9C7F21-230A-4204-8996-1559A7BDB056}" type="datetimeFigureOut">
              <a:rPr lang="en-GB" smtClean="0"/>
              <a:t>11/11/2022</a:t>
            </a:fld>
            <a:endParaRPr lang="en-GB"/>
          </a:p>
        </p:txBody>
      </p:sp>
      <p:sp>
        <p:nvSpPr>
          <p:cNvPr id="8" name="Footer Placeholder 7">
            <a:extLst>
              <a:ext uri="{FF2B5EF4-FFF2-40B4-BE49-F238E27FC236}">
                <a16:creationId xmlns:a16="http://schemas.microsoft.com/office/drawing/2014/main" id="{9DB926B0-A4A9-48AB-9BAC-8175311A239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34F75C5-D1AC-4DAB-951F-39314632CEA3}"/>
              </a:ext>
            </a:extLst>
          </p:cNvPr>
          <p:cNvSpPr>
            <a:spLocks noGrp="1"/>
          </p:cNvSpPr>
          <p:nvPr>
            <p:ph type="sldNum" sz="quarter" idx="12"/>
          </p:nvPr>
        </p:nvSpPr>
        <p:spPr/>
        <p:txBody>
          <a:bodyPr/>
          <a:lstStyle/>
          <a:p>
            <a:fld id="{741EF635-43CD-4810-9587-B69206BF8E96}" type="slidenum">
              <a:rPr lang="en-GB" smtClean="0"/>
              <a:t>‹#›</a:t>
            </a:fld>
            <a:endParaRPr lang="en-GB"/>
          </a:p>
        </p:txBody>
      </p:sp>
    </p:spTree>
    <p:extLst>
      <p:ext uri="{BB962C8B-B14F-4D97-AF65-F5344CB8AC3E}">
        <p14:creationId xmlns:p14="http://schemas.microsoft.com/office/powerpoint/2010/main" val="96413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77100-985D-4123-A0DE-3B0C5050206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7AF1D1-27B7-4EE9-BEC3-CB23932EF723}"/>
              </a:ext>
            </a:extLst>
          </p:cNvPr>
          <p:cNvSpPr>
            <a:spLocks noGrp="1"/>
          </p:cNvSpPr>
          <p:nvPr>
            <p:ph type="dt" sz="half" idx="10"/>
          </p:nvPr>
        </p:nvSpPr>
        <p:spPr/>
        <p:txBody>
          <a:bodyPr/>
          <a:lstStyle/>
          <a:p>
            <a:fld id="{7D9C7F21-230A-4204-8996-1559A7BDB056}" type="datetimeFigureOut">
              <a:rPr lang="en-GB" smtClean="0"/>
              <a:t>11/11/2022</a:t>
            </a:fld>
            <a:endParaRPr lang="en-GB"/>
          </a:p>
        </p:txBody>
      </p:sp>
      <p:sp>
        <p:nvSpPr>
          <p:cNvPr id="4" name="Footer Placeholder 3">
            <a:extLst>
              <a:ext uri="{FF2B5EF4-FFF2-40B4-BE49-F238E27FC236}">
                <a16:creationId xmlns:a16="http://schemas.microsoft.com/office/drawing/2014/main" id="{0FDCEF26-643F-4B61-B7EA-F56A9D96EC6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FF5D9DE-C625-45F4-8071-E41DB09A2833}"/>
              </a:ext>
            </a:extLst>
          </p:cNvPr>
          <p:cNvSpPr>
            <a:spLocks noGrp="1"/>
          </p:cNvSpPr>
          <p:nvPr>
            <p:ph type="sldNum" sz="quarter" idx="12"/>
          </p:nvPr>
        </p:nvSpPr>
        <p:spPr/>
        <p:txBody>
          <a:bodyPr/>
          <a:lstStyle/>
          <a:p>
            <a:fld id="{741EF635-43CD-4810-9587-B69206BF8E96}" type="slidenum">
              <a:rPr lang="en-GB" smtClean="0"/>
              <a:t>‹#›</a:t>
            </a:fld>
            <a:endParaRPr lang="en-GB"/>
          </a:p>
        </p:txBody>
      </p:sp>
    </p:spTree>
    <p:extLst>
      <p:ext uri="{BB962C8B-B14F-4D97-AF65-F5344CB8AC3E}">
        <p14:creationId xmlns:p14="http://schemas.microsoft.com/office/powerpoint/2010/main" val="173129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2E57D5-52C8-49F0-ACCE-31ADF955A64B}"/>
              </a:ext>
            </a:extLst>
          </p:cNvPr>
          <p:cNvSpPr>
            <a:spLocks noGrp="1"/>
          </p:cNvSpPr>
          <p:nvPr>
            <p:ph type="dt" sz="half" idx="10"/>
          </p:nvPr>
        </p:nvSpPr>
        <p:spPr/>
        <p:txBody>
          <a:bodyPr/>
          <a:lstStyle/>
          <a:p>
            <a:fld id="{7D9C7F21-230A-4204-8996-1559A7BDB056}" type="datetimeFigureOut">
              <a:rPr lang="en-GB" smtClean="0"/>
              <a:t>11/11/2022</a:t>
            </a:fld>
            <a:endParaRPr lang="en-GB"/>
          </a:p>
        </p:txBody>
      </p:sp>
      <p:sp>
        <p:nvSpPr>
          <p:cNvPr id="3" name="Footer Placeholder 2">
            <a:extLst>
              <a:ext uri="{FF2B5EF4-FFF2-40B4-BE49-F238E27FC236}">
                <a16:creationId xmlns:a16="http://schemas.microsoft.com/office/drawing/2014/main" id="{5937EB19-C316-4940-BE97-955B6AA5AFA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8561FF6-08E2-4473-AE2F-59D6B5531297}"/>
              </a:ext>
            </a:extLst>
          </p:cNvPr>
          <p:cNvSpPr>
            <a:spLocks noGrp="1"/>
          </p:cNvSpPr>
          <p:nvPr>
            <p:ph type="sldNum" sz="quarter" idx="12"/>
          </p:nvPr>
        </p:nvSpPr>
        <p:spPr/>
        <p:txBody>
          <a:bodyPr/>
          <a:lstStyle/>
          <a:p>
            <a:fld id="{741EF635-43CD-4810-9587-B69206BF8E96}" type="slidenum">
              <a:rPr lang="en-GB" smtClean="0"/>
              <a:t>‹#›</a:t>
            </a:fld>
            <a:endParaRPr lang="en-GB"/>
          </a:p>
        </p:txBody>
      </p:sp>
    </p:spTree>
    <p:extLst>
      <p:ext uri="{BB962C8B-B14F-4D97-AF65-F5344CB8AC3E}">
        <p14:creationId xmlns:p14="http://schemas.microsoft.com/office/powerpoint/2010/main" val="264481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4FFFC-8964-474A-ADCF-CDB45285AB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9E74B04-FA4B-4C41-AE2A-47E8A8DFF3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0B3DD29-9059-49A6-9AD9-B26B4B7428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9ECB33-5BE3-42C6-B52E-997ED4A6B92D}"/>
              </a:ext>
            </a:extLst>
          </p:cNvPr>
          <p:cNvSpPr>
            <a:spLocks noGrp="1"/>
          </p:cNvSpPr>
          <p:nvPr>
            <p:ph type="dt" sz="half" idx="10"/>
          </p:nvPr>
        </p:nvSpPr>
        <p:spPr/>
        <p:txBody>
          <a:bodyPr/>
          <a:lstStyle/>
          <a:p>
            <a:fld id="{7D9C7F21-230A-4204-8996-1559A7BDB056}" type="datetimeFigureOut">
              <a:rPr lang="en-GB" smtClean="0"/>
              <a:t>11/11/2022</a:t>
            </a:fld>
            <a:endParaRPr lang="en-GB"/>
          </a:p>
        </p:txBody>
      </p:sp>
      <p:sp>
        <p:nvSpPr>
          <p:cNvPr id="6" name="Footer Placeholder 5">
            <a:extLst>
              <a:ext uri="{FF2B5EF4-FFF2-40B4-BE49-F238E27FC236}">
                <a16:creationId xmlns:a16="http://schemas.microsoft.com/office/drawing/2014/main" id="{1C276800-9367-4821-B0CF-269505F998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D7B97F-AC87-4FFF-91B7-C1E11819CFB1}"/>
              </a:ext>
            </a:extLst>
          </p:cNvPr>
          <p:cNvSpPr>
            <a:spLocks noGrp="1"/>
          </p:cNvSpPr>
          <p:nvPr>
            <p:ph type="sldNum" sz="quarter" idx="12"/>
          </p:nvPr>
        </p:nvSpPr>
        <p:spPr/>
        <p:txBody>
          <a:bodyPr/>
          <a:lstStyle/>
          <a:p>
            <a:fld id="{741EF635-43CD-4810-9587-B69206BF8E96}" type="slidenum">
              <a:rPr lang="en-GB" smtClean="0"/>
              <a:t>‹#›</a:t>
            </a:fld>
            <a:endParaRPr lang="en-GB"/>
          </a:p>
        </p:txBody>
      </p:sp>
    </p:spTree>
    <p:extLst>
      <p:ext uri="{BB962C8B-B14F-4D97-AF65-F5344CB8AC3E}">
        <p14:creationId xmlns:p14="http://schemas.microsoft.com/office/powerpoint/2010/main" val="11647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E4AC2-26EA-4430-B9BF-ED9E8822A7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E488879-9410-4CC4-A7CD-CFEF46DFA8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AE52825-EF5B-4FC3-99B8-FB18A411B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D5A3E3-618B-4D09-9449-2A4F1FE367BB}"/>
              </a:ext>
            </a:extLst>
          </p:cNvPr>
          <p:cNvSpPr>
            <a:spLocks noGrp="1"/>
          </p:cNvSpPr>
          <p:nvPr>
            <p:ph type="dt" sz="half" idx="10"/>
          </p:nvPr>
        </p:nvSpPr>
        <p:spPr/>
        <p:txBody>
          <a:bodyPr/>
          <a:lstStyle/>
          <a:p>
            <a:fld id="{7D9C7F21-230A-4204-8996-1559A7BDB056}" type="datetimeFigureOut">
              <a:rPr lang="en-GB" smtClean="0"/>
              <a:t>11/11/2022</a:t>
            </a:fld>
            <a:endParaRPr lang="en-GB"/>
          </a:p>
        </p:txBody>
      </p:sp>
      <p:sp>
        <p:nvSpPr>
          <p:cNvPr id="6" name="Footer Placeholder 5">
            <a:extLst>
              <a:ext uri="{FF2B5EF4-FFF2-40B4-BE49-F238E27FC236}">
                <a16:creationId xmlns:a16="http://schemas.microsoft.com/office/drawing/2014/main" id="{8F3B1BFD-A1E6-4BD2-AE2B-FA9B51CA8E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BBD76F-AF0F-44EB-BC00-04ADC9FA4562}"/>
              </a:ext>
            </a:extLst>
          </p:cNvPr>
          <p:cNvSpPr>
            <a:spLocks noGrp="1"/>
          </p:cNvSpPr>
          <p:nvPr>
            <p:ph type="sldNum" sz="quarter" idx="12"/>
          </p:nvPr>
        </p:nvSpPr>
        <p:spPr/>
        <p:txBody>
          <a:bodyPr/>
          <a:lstStyle/>
          <a:p>
            <a:fld id="{741EF635-43CD-4810-9587-B69206BF8E96}" type="slidenum">
              <a:rPr lang="en-GB" smtClean="0"/>
              <a:t>‹#›</a:t>
            </a:fld>
            <a:endParaRPr lang="en-GB"/>
          </a:p>
        </p:txBody>
      </p:sp>
    </p:spTree>
    <p:extLst>
      <p:ext uri="{BB962C8B-B14F-4D97-AF65-F5344CB8AC3E}">
        <p14:creationId xmlns:p14="http://schemas.microsoft.com/office/powerpoint/2010/main" val="38379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23E3AD-6336-4482-A9CD-C1DECB21A0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91D27D1-5FC3-4A08-9CE4-3EA3BFBB46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626133-ECAA-472D-B5A0-A23245269E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C7F21-230A-4204-8996-1559A7BDB056}" type="datetimeFigureOut">
              <a:rPr lang="en-GB" smtClean="0"/>
              <a:t>11/11/2022</a:t>
            </a:fld>
            <a:endParaRPr lang="en-GB"/>
          </a:p>
        </p:txBody>
      </p:sp>
      <p:sp>
        <p:nvSpPr>
          <p:cNvPr id="5" name="Footer Placeholder 4">
            <a:extLst>
              <a:ext uri="{FF2B5EF4-FFF2-40B4-BE49-F238E27FC236}">
                <a16:creationId xmlns:a16="http://schemas.microsoft.com/office/drawing/2014/main" id="{1C5FA5E7-109D-422B-A1C4-43EADB21CE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A12EBD4-ECA2-4122-B805-0447D3A143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1EF635-43CD-4810-9587-B69206BF8E96}" type="slidenum">
              <a:rPr lang="en-GB" smtClean="0"/>
              <a:t>‹#›</a:t>
            </a:fld>
            <a:endParaRPr lang="en-GB"/>
          </a:p>
        </p:txBody>
      </p:sp>
    </p:spTree>
    <p:extLst>
      <p:ext uri="{BB962C8B-B14F-4D97-AF65-F5344CB8AC3E}">
        <p14:creationId xmlns:p14="http://schemas.microsoft.com/office/powerpoint/2010/main" val="2416525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emf"/><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6.png"/><Relationship Id="rId9"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lass door&#10;&#10;Description automatically generated">
            <a:extLst>
              <a:ext uri="{FF2B5EF4-FFF2-40B4-BE49-F238E27FC236}">
                <a16:creationId xmlns:a16="http://schemas.microsoft.com/office/drawing/2014/main" id="{8744954D-75E1-46B1-9696-63AA38A4783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239"/>
            <a:ext cx="12192000" cy="6857522"/>
          </a:xfrm>
          <a:prstGeom prst="rect">
            <a:avLst/>
          </a:prstGeom>
        </p:spPr>
      </p:pic>
      <p:sp>
        <p:nvSpPr>
          <p:cNvPr id="5" name="Rectangle 4">
            <a:extLst>
              <a:ext uri="{FF2B5EF4-FFF2-40B4-BE49-F238E27FC236}">
                <a16:creationId xmlns:a16="http://schemas.microsoft.com/office/drawing/2014/main" id="{91998650-8DC8-42DE-ABC2-0EFA779E9B11}"/>
              </a:ext>
            </a:extLst>
          </p:cNvPr>
          <p:cNvSpPr/>
          <p:nvPr/>
        </p:nvSpPr>
        <p:spPr>
          <a:xfrm>
            <a:off x="0" y="5612554"/>
            <a:ext cx="12192000" cy="1245446"/>
          </a:xfrm>
          <a:prstGeom prst="rect">
            <a:avLst/>
          </a:prstGeom>
          <a:gradFill>
            <a:gsLst>
              <a:gs pos="0">
                <a:schemeClr val="tx1">
                  <a:alpha val="0"/>
                </a:schemeClr>
              </a:gs>
              <a:gs pos="100000">
                <a:srgbClr val="263233"/>
              </a:gs>
              <a:gs pos="91000">
                <a:srgbClr val="27313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E19BBAF5-EAC4-45C9-ABC1-AE963E685591}"/>
              </a:ext>
            </a:extLst>
          </p:cNvPr>
          <p:cNvSpPr>
            <a:spLocks noGrp="1"/>
          </p:cNvSpPr>
          <p:nvPr>
            <p:ph type="ctrTitle" hasCustomPrompt="1"/>
          </p:nvPr>
        </p:nvSpPr>
        <p:spPr>
          <a:xfrm>
            <a:off x="285327" y="2276872"/>
            <a:ext cx="5761054" cy="1352375"/>
          </a:xfrm>
          <a:prstGeom prst="rect">
            <a:avLst/>
          </a:prstGeom>
          <a:effectLst>
            <a:glow>
              <a:schemeClr val="tx1"/>
            </a:glow>
            <a:outerShdw blurRad="127000" dist="50800" dir="3000000" algn="ctr" rotWithShape="0">
              <a:schemeClr val="tx1"/>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cap="all" baseline="0">
                <a:solidFill>
                  <a:schemeClr val="bg1"/>
                </a:solidFill>
                <a:latin typeface="Montserrat ExtraBold" pitchFamily="2" charset="77"/>
                <a:ea typeface="+mj-ea"/>
                <a:cs typeface="Arial" panose="020B0604020202020204" pitchFamily="34" charset="0"/>
              </a:defRPr>
            </a:lvl1pPr>
          </a:lstStyle>
          <a:p>
            <a:pPr>
              <a:lnSpc>
                <a:spcPct val="114000"/>
              </a:lnSpc>
            </a:pPr>
            <a:r>
              <a:rPr lang="en-GB" sz="4000" dirty="0"/>
              <a:t>EXASCALE: what, why and how?</a:t>
            </a:r>
            <a:endParaRPr lang="en-US" sz="4000" dirty="0"/>
          </a:p>
        </p:txBody>
      </p:sp>
      <p:pic>
        <p:nvPicPr>
          <p:cNvPr id="9" name="Picture 8" descr="A picture containing drawing, food, plate&#10;&#10;Description automatically generated">
            <a:extLst>
              <a:ext uri="{FF2B5EF4-FFF2-40B4-BE49-F238E27FC236}">
                <a16:creationId xmlns:a16="http://schemas.microsoft.com/office/drawing/2014/main" id="{F22E8B96-AB58-4893-9950-0893464780E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01730" y="392400"/>
            <a:ext cx="2234756" cy="1044000"/>
          </a:xfrm>
          <a:prstGeom prst="rect">
            <a:avLst/>
          </a:prstGeom>
          <a:effectLst>
            <a:outerShdw blurRad="127000" dist="50800" dir="3000000" algn="ctr" rotWithShape="0">
              <a:srgbClr val="000000"/>
            </a:outerShdw>
          </a:effectLst>
        </p:spPr>
      </p:pic>
      <p:pic>
        <p:nvPicPr>
          <p:cNvPr id="10" name="Picture 9" descr="A close up of a sign&#10;&#10;Description automatically generated">
            <a:extLst>
              <a:ext uri="{FF2B5EF4-FFF2-40B4-BE49-F238E27FC236}">
                <a16:creationId xmlns:a16="http://schemas.microsoft.com/office/drawing/2014/main" id="{F4FB9B98-FB35-49E4-A599-91C53330F2B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578350" y="5919766"/>
            <a:ext cx="2322596" cy="680403"/>
          </a:xfrm>
          <a:prstGeom prst="rect">
            <a:avLst/>
          </a:prstGeom>
          <a:effectLst>
            <a:outerShdw blurRad="127000" dist="50800" dir="3000000" algn="ctr" rotWithShape="0">
              <a:srgbClr val="000000"/>
            </a:outerShdw>
          </a:effectLst>
        </p:spPr>
      </p:pic>
      <p:pic>
        <p:nvPicPr>
          <p:cNvPr id="11" name="Picture 10" descr="A close up of a logo&#10;&#10;Description automatically generated">
            <a:extLst>
              <a:ext uri="{FF2B5EF4-FFF2-40B4-BE49-F238E27FC236}">
                <a16:creationId xmlns:a16="http://schemas.microsoft.com/office/drawing/2014/main" id="{B8AEF88E-464B-47FC-A76A-99CCFCA42C6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1117175" y="5847019"/>
            <a:ext cx="914400" cy="910713"/>
          </a:xfrm>
          <a:prstGeom prst="rect">
            <a:avLst/>
          </a:prstGeom>
          <a:effectLst>
            <a:outerShdw blurRad="127000" dist="50800" dir="3000000" algn="ctr" rotWithShape="0">
              <a:srgbClr val="000000"/>
            </a:outerShdw>
          </a:effectLst>
        </p:spPr>
      </p:pic>
      <p:pic>
        <p:nvPicPr>
          <p:cNvPr id="12" name="Picture 11" descr="A picture containing drawing&#10;&#10;Description automatically generated">
            <a:extLst>
              <a:ext uri="{FF2B5EF4-FFF2-40B4-BE49-F238E27FC236}">
                <a16:creationId xmlns:a16="http://schemas.microsoft.com/office/drawing/2014/main" id="{89063F5E-5137-49D4-A5E3-DFDE6C89BA9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447721" y="5792034"/>
            <a:ext cx="914400" cy="914400"/>
          </a:xfrm>
          <a:prstGeom prst="rect">
            <a:avLst/>
          </a:prstGeom>
          <a:effectLst>
            <a:outerShdw blurRad="127000" dist="50800" dir="3000000" algn="ctr" rotWithShape="0">
              <a:srgbClr val="000000">
                <a:alpha val="43137"/>
              </a:srgbClr>
            </a:outerShdw>
          </a:effectLst>
        </p:spPr>
      </p:pic>
    </p:spTree>
    <p:extLst>
      <p:ext uri="{BB962C8B-B14F-4D97-AF65-F5344CB8AC3E}">
        <p14:creationId xmlns:p14="http://schemas.microsoft.com/office/powerpoint/2010/main" val="178244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B510FFA-D99A-4AA6-A4B1-3F99D6515E23}"/>
              </a:ext>
            </a:extLst>
          </p:cNvPr>
          <p:cNvSpPr/>
          <p:nvPr/>
        </p:nvSpPr>
        <p:spPr>
          <a:xfrm>
            <a:off x="11573806" y="6314418"/>
            <a:ext cx="420413" cy="420413"/>
          </a:xfrm>
          <a:prstGeom prst="ellipse">
            <a:avLst/>
          </a:prstGeom>
          <a:solidFill>
            <a:srgbClr val="D14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9170D131-5951-49F7-8DF5-2710EE2D05F6}"/>
              </a:ext>
            </a:extLst>
          </p:cNvPr>
          <p:cNvSpPr>
            <a:spLocks noGrp="1"/>
          </p:cNvSpPr>
          <p:nvPr>
            <p:ph type="sldNum" sz="quarter" idx="12"/>
          </p:nvPr>
        </p:nvSpPr>
        <p:spPr>
          <a:xfrm>
            <a:off x="11392382" y="6314419"/>
            <a:ext cx="783260" cy="420412"/>
          </a:xfrm>
          <a:prstGeom prst="rect">
            <a:avLst/>
          </a:prstGeom>
        </p:spPr>
        <p:txBody>
          <a:bodyPr/>
          <a:lstStyle>
            <a:lvl1pPr algn="ctr">
              <a:defRPr sz="2000" b="1">
                <a:solidFill>
                  <a:schemeClr val="bg1"/>
                </a:solidFill>
                <a:latin typeface="Arial" panose="020B0604020202020204" pitchFamily="34" charset="0"/>
                <a:cs typeface="Arial" panose="020B0604020202020204" pitchFamily="34" charset="0"/>
              </a:defRPr>
            </a:lvl1pPr>
          </a:lstStyle>
          <a:p>
            <a:fld id="{102F06D9-9A38-FF48-91F7-097E2C66BBBE}" type="slidenum">
              <a:rPr lang="en-US" smtClean="0"/>
              <a:pPr/>
              <a:t>2</a:t>
            </a:fld>
            <a:endParaRPr lang="en-US" dirty="0"/>
          </a:p>
        </p:txBody>
      </p:sp>
      <p:cxnSp>
        <p:nvCxnSpPr>
          <p:cNvPr id="4" name="Straight Connector 3">
            <a:extLst>
              <a:ext uri="{FF2B5EF4-FFF2-40B4-BE49-F238E27FC236}">
                <a16:creationId xmlns:a16="http://schemas.microsoft.com/office/drawing/2014/main" id="{AF8701FA-9ACF-4AA0-B43E-1FDF7D6694AA}"/>
              </a:ext>
            </a:extLst>
          </p:cNvPr>
          <p:cNvCxnSpPr>
            <a:cxnSpLocks/>
          </p:cNvCxnSpPr>
          <p:nvPr/>
        </p:nvCxnSpPr>
        <p:spPr>
          <a:xfrm>
            <a:off x="288925" y="260648"/>
            <a:ext cx="11610975" cy="0"/>
          </a:xfrm>
          <a:prstGeom prst="line">
            <a:avLst/>
          </a:prstGeom>
          <a:ln w="50800">
            <a:solidFill>
              <a:srgbClr val="D14826"/>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48572708-0D22-42F7-AB66-9751CD7AE5F3}"/>
              </a:ext>
            </a:extLst>
          </p:cNvPr>
          <p:cNvSpPr txBox="1">
            <a:spLocks/>
          </p:cNvSpPr>
          <p:nvPr/>
        </p:nvSpPr>
        <p:spPr>
          <a:xfrm>
            <a:off x="288925" y="411618"/>
            <a:ext cx="11614150" cy="443198"/>
          </a:xfrm>
          <a:prstGeom prst="rect">
            <a:avLst/>
          </a:prstGeom>
        </p:spPr>
        <p:txBody>
          <a:bodyPr wrap="square" lIns="0" tIns="0" rIns="0" bIns="0" anchor="b">
            <a:sp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GB" dirty="0"/>
              <a:t>What does </a:t>
            </a:r>
            <a:r>
              <a:rPr lang="en-GB" dirty="0" err="1"/>
              <a:t>exascale</a:t>
            </a:r>
            <a:r>
              <a:rPr lang="en-GB" dirty="0"/>
              <a:t> mean?</a:t>
            </a:r>
            <a:endParaRPr lang="en-US" dirty="0"/>
          </a:p>
        </p:txBody>
      </p:sp>
      <p:sp>
        <p:nvSpPr>
          <p:cNvPr id="7" name="Date Placeholder 1">
            <a:extLst>
              <a:ext uri="{FF2B5EF4-FFF2-40B4-BE49-F238E27FC236}">
                <a16:creationId xmlns:a16="http://schemas.microsoft.com/office/drawing/2014/main" id="{85F0EF98-B281-4974-A8DC-D5E67966593A}"/>
              </a:ext>
            </a:extLst>
          </p:cNvPr>
          <p:cNvSpPr>
            <a:spLocks noGrp="1"/>
          </p:cNvSpPr>
          <p:nvPr>
            <p:ph type="dt" sz="half" idx="10"/>
          </p:nvPr>
        </p:nvSpPr>
        <p:spPr>
          <a:xfrm>
            <a:off x="176051" y="6453336"/>
            <a:ext cx="2607582" cy="365125"/>
          </a:xfrm>
          <a:prstGeom prst="rect">
            <a:avLst/>
          </a:prstGeom>
        </p:spPr>
        <p:txBody>
          <a:bodyPr/>
          <a:lstStyle>
            <a:lvl1pPr>
              <a:defRPr sz="1400"/>
            </a:lvl1pPr>
          </a:lstStyle>
          <a:p>
            <a:r>
              <a:rPr lang="en-US"/>
              <a:t>© Crown Copyright, Met Office</a:t>
            </a:r>
          </a:p>
        </p:txBody>
      </p:sp>
      <p:pic>
        <p:nvPicPr>
          <p:cNvPr id="8" name="Picture 7" descr="A close up of a sign&#10;&#10;Description automatically generated">
            <a:extLst>
              <a:ext uri="{FF2B5EF4-FFF2-40B4-BE49-F238E27FC236}">
                <a16:creationId xmlns:a16="http://schemas.microsoft.com/office/drawing/2014/main" id="{37611F73-68E4-4CCD-82A6-D6AF2CBC2C5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84921" y="6127200"/>
            <a:ext cx="1378800" cy="644130"/>
          </a:xfrm>
          <a:prstGeom prst="rect">
            <a:avLst/>
          </a:prstGeom>
        </p:spPr>
      </p:pic>
      <p:sp>
        <p:nvSpPr>
          <p:cNvPr id="20" name="TextBox 19">
            <a:extLst>
              <a:ext uri="{FF2B5EF4-FFF2-40B4-BE49-F238E27FC236}">
                <a16:creationId xmlns:a16="http://schemas.microsoft.com/office/drawing/2014/main" id="{1A3D16D0-8105-48D1-BD9C-CAD648D7F9E2}"/>
              </a:ext>
            </a:extLst>
          </p:cNvPr>
          <p:cNvSpPr txBox="1"/>
          <p:nvPr/>
        </p:nvSpPr>
        <p:spPr>
          <a:xfrm>
            <a:off x="634460" y="961149"/>
            <a:ext cx="11265439" cy="2114618"/>
          </a:xfrm>
          <a:prstGeom prst="rect">
            <a:avLst/>
          </a:prstGeom>
          <a:noFill/>
        </p:spPr>
        <p:txBody>
          <a:bodyPr wrap="square" rtlCol="0">
            <a:spAutoFit/>
          </a:bodyPr>
          <a:lstStyle/>
          <a:p>
            <a:pPr marL="361950" indent="-361950">
              <a:lnSpc>
                <a:spcPct val="114000"/>
              </a:lnSpc>
              <a:spcAft>
                <a:spcPts val="600"/>
              </a:spcAft>
            </a:pPr>
            <a:r>
              <a:rPr lang="en-GB" dirty="0" err="1">
                <a:latin typeface="Arial" panose="020B0604020202020204" pitchFamily="34" charset="0"/>
                <a:cs typeface="Arial" panose="020B0604020202020204" pitchFamily="34" charset="0"/>
              </a:rPr>
              <a:t>Exascale</a:t>
            </a:r>
            <a:r>
              <a:rPr lang="en-GB" dirty="0">
                <a:latin typeface="Arial" panose="020B0604020202020204" pitchFamily="34" charset="0"/>
                <a:cs typeface="Arial" panose="020B0604020202020204" pitchFamily="34" charset="0"/>
              </a:rPr>
              <a:t> refers to exabytes and </a:t>
            </a:r>
            <a:r>
              <a:rPr lang="en-GB" dirty="0" err="1">
                <a:latin typeface="Arial" panose="020B0604020202020204" pitchFamily="34" charset="0"/>
                <a:cs typeface="Arial" panose="020B0604020202020204" pitchFamily="34" charset="0"/>
              </a:rPr>
              <a:t>exaFLOPS</a:t>
            </a:r>
            <a:r>
              <a:rPr lang="en-GB" dirty="0">
                <a:latin typeface="Arial" panose="020B0604020202020204" pitchFamily="34" charset="0"/>
                <a:cs typeface="Arial" panose="020B0604020202020204" pitchFamily="34" charset="0"/>
              </a:rPr>
              <a:t>.</a:t>
            </a:r>
          </a:p>
          <a:p>
            <a:pPr marL="361950" indent="-361950">
              <a:lnSpc>
                <a:spcPct val="114000"/>
              </a:lnSpc>
              <a:spcAft>
                <a:spcPts val="600"/>
              </a:spcAft>
            </a:pPr>
            <a:r>
              <a:rPr lang="en-GB" dirty="0">
                <a:latin typeface="Arial" panose="020B0604020202020204" pitchFamily="34" charset="0"/>
                <a:cs typeface="Arial" panose="020B0604020202020204" pitchFamily="34" charset="0"/>
              </a:rPr>
              <a:t>Bytes are a measure of data quantity. 1 exabyte is 1 x 10</a:t>
            </a:r>
            <a:r>
              <a:rPr lang="en-GB" baseline="30000" dirty="0">
                <a:latin typeface="Arial" panose="020B0604020202020204" pitchFamily="34" charset="0"/>
                <a:cs typeface="Arial" panose="020B0604020202020204" pitchFamily="34" charset="0"/>
              </a:rPr>
              <a:t>18</a:t>
            </a:r>
            <a:r>
              <a:rPr lang="en-GB" dirty="0">
                <a:latin typeface="Arial" panose="020B0604020202020204" pitchFamily="34" charset="0"/>
                <a:cs typeface="Arial" panose="020B0604020202020204" pitchFamily="34" charset="0"/>
              </a:rPr>
              <a:t> bytes (1,000,000,000,000,000,000 bytes), 1 million times more than the 1TB hard drives in many computers. Handling these huge amounts of data presents serious challenges.</a:t>
            </a:r>
          </a:p>
          <a:p>
            <a:pPr marL="361950" indent="-361950">
              <a:lnSpc>
                <a:spcPct val="114000"/>
              </a:lnSpc>
              <a:spcAft>
                <a:spcPts val="600"/>
              </a:spcAft>
            </a:pPr>
            <a:r>
              <a:rPr lang="en-GB" dirty="0">
                <a:latin typeface="Arial" panose="020B0604020202020204" pitchFamily="34" charset="0"/>
                <a:cs typeface="Arial" panose="020B0604020202020204" pitchFamily="34" charset="0"/>
              </a:rPr>
              <a:t>FLOPS (Floating Point Operations per Second) are a measure of computer performance. Supercomputer performance has improved rapidly in recent decades. For example:</a:t>
            </a:r>
          </a:p>
        </p:txBody>
      </p:sp>
      <p:pic>
        <p:nvPicPr>
          <p:cNvPr id="9" name="Picture 8" descr="A person working in a kitchen&#10;&#10;Description automatically generated with low confidence">
            <a:extLst>
              <a:ext uri="{FF2B5EF4-FFF2-40B4-BE49-F238E27FC236}">
                <a16:creationId xmlns:a16="http://schemas.microsoft.com/office/drawing/2014/main" id="{C5900155-FA69-40EE-B32F-A0EAB602A54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88925" y="3177252"/>
            <a:ext cx="3487788" cy="2537473"/>
          </a:xfrm>
          <a:prstGeom prst="rect">
            <a:avLst/>
          </a:prstGeom>
          <a:effectLst>
            <a:outerShdw blurRad="50800" dist="38100" dir="2700000" algn="tl" rotWithShape="0">
              <a:prstClr val="black">
                <a:alpha val="40000"/>
              </a:prstClr>
            </a:outerShdw>
          </a:effectLst>
        </p:spPr>
      </p:pic>
      <p:sp>
        <p:nvSpPr>
          <p:cNvPr id="27" name="TextBox 26">
            <a:extLst>
              <a:ext uri="{FF2B5EF4-FFF2-40B4-BE49-F238E27FC236}">
                <a16:creationId xmlns:a16="http://schemas.microsoft.com/office/drawing/2014/main" id="{150B337F-B194-4159-BCBA-F947C2BEB34C}"/>
              </a:ext>
            </a:extLst>
          </p:cNvPr>
          <p:cNvSpPr txBox="1"/>
          <p:nvPr/>
        </p:nvSpPr>
        <p:spPr>
          <a:xfrm>
            <a:off x="3812153" y="3176725"/>
            <a:ext cx="2317699" cy="2314608"/>
          </a:xfrm>
          <a:prstGeom prst="rect">
            <a:avLst/>
          </a:prstGeom>
          <a:noFill/>
        </p:spPr>
        <p:txBody>
          <a:bodyPr wrap="square" rtlCol="0">
            <a:spAutoFit/>
          </a:bodyPr>
          <a:lstStyle/>
          <a:p>
            <a:pPr>
              <a:lnSpc>
                <a:spcPct val="114000"/>
              </a:lnSpc>
              <a:spcAft>
                <a:spcPts val="600"/>
              </a:spcAft>
            </a:pPr>
            <a:r>
              <a:rPr lang="en-GB" sz="1600" dirty="0">
                <a:latin typeface="Arial" panose="020B0604020202020204" pitchFamily="34" charset="0"/>
                <a:cs typeface="Arial" panose="020B0604020202020204" pitchFamily="34" charset="0"/>
              </a:rPr>
              <a:t>The Met Office’s first supercomputer, a Ferranti Mercury from 1959, had ~20MB of storage and was capable of ~15,000 calculations per second (~15 </a:t>
            </a:r>
            <a:r>
              <a:rPr lang="en-GB" sz="1600" dirty="0" err="1">
                <a:latin typeface="Arial" panose="020B0604020202020204" pitchFamily="34" charset="0"/>
                <a:cs typeface="Arial" panose="020B0604020202020204" pitchFamily="34" charset="0"/>
              </a:rPr>
              <a:t>kiloFLOPS</a:t>
            </a:r>
            <a:r>
              <a:rPr lang="en-GB" sz="1600" dirty="0">
                <a:latin typeface="Arial" panose="020B0604020202020204" pitchFamily="34" charset="0"/>
                <a:cs typeface="Arial" panose="020B0604020202020204" pitchFamily="34" charset="0"/>
              </a:rPr>
              <a:t>)</a:t>
            </a:r>
          </a:p>
        </p:txBody>
      </p:sp>
      <p:sp>
        <p:nvSpPr>
          <p:cNvPr id="28" name="TextBox 27">
            <a:extLst>
              <a:ext uri="{FF2B5EF4-FFF2-40B4-BE49-F238E27FC236}">
                <a16:creationId xmlns:a16="http://schemas.microsoft.com/office/drawing/2014/main" id="{8ACD937E-62BC-4AA8-B88C-9913528840E2}"/>
              </a:ext>
            </a:extLst>
          </p:cNvPr>
          <p:cNvSpPr txBox="1"/>
          <p:nvPr/>
        </p:nvSpPr>
        <p:spPr>
          <a:xfrm>
            <a:off x="9523320" y="3180160"/>
            <a:ext cx="2412019" cy="1753172"/>
          </a:xfrm>
          <a:prstGeom prst="rect">
            <a:avLst/>
          </a:prstGeom>
          <a:noFill/>
        </p:spPr>
        <p:txBody>
          <a:bodyPr wrap="square" rtlCol="0">
            <a:spAutoFit/>
          </a:bodyPr>
          <a:lstStyle/>
          <a:p>
            <a:pPr>
              <a:lnSpc>
                <a:spcPct val="114000"/>
              </a:lnSpc>
              <a:spcAft>
                <a:spcPts val="600"/>
              </a:spcAft>
            </a:pPr>
            <a:r>
              <a:rPr lang="en-GB" sz="1600" dirty="0">
                <a:latin typeface="Arial" panose="020B0604020202020204" pitchFamily="34" charset="0"/>
                <a:cs typeface="Arial" panose="020B0604020202020204" pitchFamily="34" charset="0"/>
              </a:rPr>
              <a:t>The current Cray XC40 can store 24PB of data and do 16,000,000,000,000,000 calculations per second (16 </a:t>
            </a:r>
            <a:r>
              <a:rPr lang="en-GB" sz="1600" dirty="0" err="1">
                <a:latin typeface="Arial" panose="020B0604020202020204" pitchFamily="34" charset="0"/>
                <a:cs typeface="Arial" panose="020B0604020202020204" pitchFamily="34" charset="0"/>
              </a:rPr>
              <a:t>petaFLOPS</a:t>
            </a:r>
            <a:r>
              <a:rPr lang="en-GB" sz="1600" dirty="0">
                <a:latin typeface="Arial" panose="020B060402020202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id="{46731571-3054-4FF8-BCD3-1B3515EBED7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094412" y="3176725"/>
            <a:ext cx="3393468" cy="2538000"/>
          </a:xfrm>
          <a:prstGeom prst="rect">
            <a:avLst/>
          </a:prstGeom>
          <a:effectLst>
            <a:outerShdw blurRad="50800" dist="38100" dir="2700000" algn="tl" rotWithShape="0">
              <a:prstClr val="black">
                <a:alpha val="40000"/>
              </a:prstClr>
            </a:outerShdw>
          </a:effectLst>
        </p:spPr>
      </p:pic>
      <p:sp>
        <p:nvSpPr>
          <p:cNvPr id="29" name="TextBox 28">
            <a:extLst>
              <a:ext uri="{FF2B5EF4-FFF2-40B4-BE49-F238E27FC236}">
                <a16:creationId xmlns:a16="http://schemas.microsoft.com/office/drawing/2014/main" id="{9D86958F-C1C0-416E-8434-52392F5E8EA6}"/>
              </a:ext>
            </a:extLst>
          </p:cNvPr>
          <p:cNvSpPr txBox="1"/>
          <p:nvPr/>
        </p:nvSpPr>
        <p:spPr>
          <a:xfrm>
            <a:off x="1748341" y="6076919"/>
            <a:ext cx="8695319" cy="381771"/>
          </a:xfrm>
          <a:prstGeom prst="rect">
            <a:avLst/>
          </a:prstGeom>
          <a:noFill/>
        </p:spPr>
        <p:txBody>
          <a:bodyPr wrap="square" rtlCol="0">
            <a:spAutoFit/>
          </a:bodyPr>
          <a:lstStyle/>
          <a:p>
            <a:pPr algn="ctr">
              <a:lnSpc>
                <a:spcPct val="114000"/>
              </a:lnSpc>
              <a:spcAft>
                <a:spcPts val="600"/>
              </a:spcAft>
            </a:pPr>
            <a:r>
              <a:rPr lang="en-GB" dirty="0">
                <a:latin typeface="Arial" panose="020B0604020202020204" pitchFamily="34" charset="0"/>
                <a:cs typeface="Arial" panose="020B0604020202020204" pitchFamily="34" charset="0"/>
              </a:rPr>
              <a:t>1 </a:t>
            </a:r>
            <a:r>
              <a:rPr lang="en-GB" dirty="0" err="1">
                <a:latin typeface="Arial" panose="020B0604020202020204" pitchFamily="34" charset="0"/>
                <a:cs typeface="Arial" panose="020B0604020202020204" pitchFamily="34" charset="0"/>
              </a:rPr>
              <a:t>exaFLOP</a:t>
            </a:r>
            <a:r>
              <a:rPr lang="en-GB" dirty="0">
                <a:latin typeface="Arial" panose="020B0604020202020204" pitchFamily="34" charset="0"/>
                <a:cs typeface="Arial" panose="020B0604020202020204" pitchFamily="34" charset="0"/>
              </a:rPr>
              <a:t> is still over 60 times more than the XC40 is capable of.</a:t>
            </a:r>
          </a:p>
        </p:txBody>
      </p:sp>
    </p:spTree>
    <p:extLst>
      <p:ext uri="{BB962C8B-B14F-4D97-AF65-F5344CB8AC3E}">
        <p14:creationId xmlns:p14="http://schemas.microsoft.com/office/powerpoint/2010/main" val="154086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B510FFA-D99A-4AA6-A4B1-3F99D6515E23}"/>
              </a:ext>
            </a:extLst>
          </p:cNvPr>
          <p:cNvSpPr/>
          <p:nvPr/>
        </p:nvSpPr>
        <p:spPr>
          <a:xfrm>
            <a:off x="11573806" y="6314418"/>
            <a:ext cx="420413" cy="420413"/>
          </a:xfrm>
          <a:prstGeom prst="ellipse">
            <a:avLst/>
          </a:prstGeom>
          <a:solidFill>
            <a:srgbClr val="D14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9170D131-5951-49F7-8DF5-2710EE2D05F6}"/>
              </a:ext>
            </a:extLst>
          </p:cNvPr>
          <p:cNvSpPr>
            <a:spLocks noGrp="1"/>
          </p:cNvSpPr>
          <p:nvPr>
            <p:ph type="sldNum" sz="quarter" idx="12"/>
          </p:nvPr>
        </p:nvSpPr>
        <p:spPr>
          <a:xfrm>
            <a:off x="11392382" y="6314419"/>
            <a:ext cx="783260" cy="420412"/>
          </a:xfrm>
          <a:prstGeom prst="rect">
            <a:avLst/>
          </a:prstGeom>
        </p:spPr>
        <p:txBody>
          <a:bodyPr/>
          <a:lstStyle>
            <a:lvl1pPr algn="ctr">
              <a:defRPr sz="2000" b="1">
                <a:solidFill>
                  <a:schemeClr val="bg1"/>
                </a:solidFill>
                <a:latin typeface="Arial" panose="020B0604020202020204" pitchFamily="34" charset="0"/>
                <a:cs typeface="Arial" panose="020B0604020202020204" pitchFamily="34" charset="0"/>
              </a:defRPr>
            </a:lvl1pPr>
          </a:lstStyle>
          <a:p>
            <a:fld id="{102F06D9-9A38-FF48-91F7-097E2C66BBBE}" type="slidenum">
              <a:rPr lang="en-US" smtClean="0"/>
              <a:pPr/>
              <a:t>3</a:t>
            </a:fld>
            <a:endParaRPr lang="en-US" dirty="0"/>
          </a:p>
        </p:txBody>
      </p:sp>
      <p:cxnSp>
        <p:nvCxnSpPr>
          <p:cNvPr id="4" name="Straight Connector 3">
            <a:extLst>
              <a:ext uri="{FF2B5EF4-FFF2-40B4-BE49-F238E27FC236}">
                <a16:creationId xmlns:a16="http://schemas.microsoft.com/office/drawing/2014/main" id="{AF8701FA-9ACF-4AA0-B43E-1FDF7D6694AA}"/>
              </a:ext>
            </a:extLst>
          </p:cNvPr>
          <p:cNvCxnSpPr>
            <a:cxnSpLocks/>
          </p:cNvCxnSpPr>
          <p:nvPr/>
        </p:nvCxnSpPr>
        <p:spPr>
          <a:xfrm>
            <a:off x="288925" y="260648"/>
            <a:ext cx="11610975" cy="0"/>
          </a:xfrm>
          <a:prstGeom prst="line">
            <a:avLst/>
          </a:prstGeom>
          <a:ln w="50800">
            <a:solidFill>
              <a:srgbClr val="D14826"/>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48572708-0D22-42F7-AB66-9751CD7AE5F3}"/>
              </a:ext>
            </a:extLst>
          </p:cNvPr>
          <p:cNvSpPr txBox="1">
            <a:spLocks/>
          </p:cNvSpPr>
          <p:nvPr/>
        </p:nvSpPr>
        <p:spPr>
          <a:xfrm>
            <a:off x="288925" y="411618"/>
            <a:ext cx="11614150" cy="443198"/>
          </a:xfrm>
          <a:prstGeom prst="rect">
            <a:avLst/>
          </a:prstGeom>
        </p:spPr>
        <p:txBody>
          <a:bodyPr wrap="square" lIns="0" tIns="0" rIns="0" bIns="0" anchor="b">
            <a:sp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GB" dirty="0"/>
              <a:t>What does </a:t>
            </a:r>
            <a:r>
              <a:rPr lang="en-GB" dirty="0" err="1"/>
              <a:t>exascale</a:t>
            </a:r>
            <a:r>
              <a:rPr lang="en-GB" dirty="0"/>
              <a:t> mean?</a:t>
            </a:r>
            <a:endParaRPr lang="en-US" dirty="0"/>
          </a:p>
        </p:txBody>
      </p:sp>
      <p:sp>
        <p:nvSpPr>
          <p:cNvPr id="7" name="Date Placeholder 1">
            <a:extLst>
              <a:ext uri="{FF2B5EF4-FFF2-40B4-BE49-F238E27FC236}">
                <a16:creationId xmlns:a16="http://schemas.microsoft.com/office/drawing/2014/main" id="{85F0EF98-B281-4974-A8DC-D5E67966593A}"/>
              </a:ext>
            </a:extLst>
          </p:cNvPr>
          <p:cNvSpPr>
            <a:spLocks noGrp="1"/>
          </p:cNvSpPr>
          <p:nvPr>
            <p:ph type="dt" sz="half" idx="10"/>
          </p:nvPr>
        </p:nvSpPr>
        <p:spPr>
          <a:xfrm>
            <a:off x="176051" y="6453336"/>
            <a:ext cx="2607582" cy="365125"/>
          </a:xfrm>
          <a:prstGeom prst="rect">
            <a:avLst/>
          </a:prstGeom>
        </p:spPr>
        <p:txBody>
          <a:bodyPr/>
          <a:lstStyle>
            <a:lvl1pPr>
              <a:defRPr sz="1400"/>
            </a:lvl1pPr>
          </a:lstStyle>
          <a:p>
            <a:r>
              <a:rPr lang="en-US"/>
              <a:t>© Crown Copyright, Met Office</a:t>
            </a:r>
          </a:p>
        </p:txBody>
      </p:sp>
      <p:pic>
        <p:nvPicPr>
          <p:cNvPr id="8" name="Picture 7" descr="A close up of a sign&#10;&#10;Description automatically generated">
            <a:extLst>
              <a:ext uri="{FF2B5EF4-FFF2-40B4-BE49-F238E27FC236}">
                <a16:creationId xmlns:a16="http://schemas.microsoft.com/office/drawing/2014/main" id="{37611F73-68E4-4CCD-82A6-D6AF2CBC2C5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84921" y="6127200"/>
            <a:ext cx="1378800" cy="644130"/>
          </a:xfrm>
          <a:prstGeom prst="rect">
            <a:avLst/>
          </a:prstGeom>
        </p:spPr>
      </p:pic>
      <p:sp>
        <p:nvSpPr>
          <p:cNvPr id="20" name="TextBox 19">
            <a:extLst>
              <a:ext uri="{FF2B5EF4-FFF2-40B4-BE49-F238E27FC236}">
                <a16:creationId xmlns:a16="http://schemas.microsoft.com/office/drawing/2014/main" id="{1A3D16D0-8105-48D1-BD9C-CAD648D7F9E2}"/>
              </a:ext>
            </a:extLst>
          </p:cNvPr>
          <p:cNvSpPr txBox="1"/>
          <p:nvPr/>
        </p:nvSpPr>
        <p:spPr>
          <a:xfrm>
            <a:off x="634460" y="961149"/>
            <a:ext cx="11265439" cy="414985"/>
          </a:xfrm>
          <a:prstGeom prst="rect">
            <a:avLst/>
          </a:prstGeom>
          <a:noFill/>
        </p:spPr>
        <p:txBody>
          <a:bodyPr wrap="square" rtlCol="0">
            <a:spAutoFit/>
          </a:bodyPr>
          <a:lstStyle/>
          <a:p>
            <a:pPr marL="361950" indent="-361950">
              <a:lnSpc>
                <a:spcPct val="130000"/>
              </a:lnSpc>
              <a:spcAft>
                <a:spcPts val="600"/>
              </a:spcAft>
            </a:pPr>
            <a:r>
              <a:rPr lang="en-GB" dirty="0">
                <a:latin typeface="Arial" panose="020B0604020202020204" pitchFamily="34" charset="0"/>
                <a:cs typeface="Arial" panose="020B0604020202020204" pitchFamily="34" charset="0"/>
              </a:rPr>
              <a:t>The first </a:t>
            </a:r>
            <a:r>
              <a:rPr lang="en-GB" dirty="0" err="1">
                <a:latin typeface="Arial" panose="020B0604020202020204" pitchFamily="34" charset="0"/>
                <a:cs typeface="Arial" panose="020B0604020202020204" pitchFamily="34" charset="0"/>
              </a:rPr>
              <a:t>exascale</a:t>
            </a:r>
            <a:r>
              <a:rPr lang="en-GB" dirty="0">
                <a:latin typeface="Arial" panose="020B0604020202020204" pitchFamily="34" charset="0"/>
                <a:cs typeface="Arial" panose="020B0604020202020204" pitchFamily="34" charset="0"/>
              </a:rPr>
              <a:t> computer, Frontier, was completed in May 2022 in Oak Ridge, Tennessee.</a:t>
            </a:r>
          </a:p>
        </p:txBody>
      </p:sp>
      <p:pic>
        <p:nvPicPr>
          <p:cNvPr id="1026" name="Picture 2">
            <a:extLst>
              <a:ext uri="{FF2B5EF4-FFF2-40B4-BE49-F238E27FC236}">
                <a16:creationId xmlns:a16="http://schemas.microsoft.com/office/drawing/2014/main" id="{BA38B736-E803-4AD0-9500-C15E32E18029}"/>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7006458" y="1481378"/>
            <a:ext cx="4893441" cy="40128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E5CE964-FC54-4DEC-B2D5-B2ABD8CB04F8}"/>
              </a:ext>
            </a:extLst>
          </p:cNvPr>
          <p:cNvSpPr txBox="1"/>
          <p:nvPr/>
        </p:nvSpPr>
        <p:spPr>
          <a:xfrm>
            <a:off x="634458" y="1396333"/>
            <a:ext cx="6372000" cy="4606902"/>
          </a:xfrm>
          <a:prstGeom prst="rect">
            <a:avLst/>
          </a:prstGeom>
          <a:noFill/>
        </p:spPr>
        <p:txBody>
          <a:bodyPr wrap="square" rtlCol="0">
            <a:spAutoFit/>
          </a:bodyPr>
          <a:lstStyle/>
          <a:p>
            <a:pPr marL="361950" indent="-361950">
              <a:lnSpc>
                <a:spcPct val="130000"/>
              </a:lnSpc>
              <a:spcAft>
                <a:spcPts val="600"/>
              </a:spcAft>
            </a:pPr>
            <a:r>
              <a:rPr lang="en-GB" dirty="0">
                <a:latin typeface="Arial" panose="020B0604020202020204" pitchFamily="34" charset="0"/>
                <a:cs typeface="Arial" panose="020B0604020202020204" pitchFamily="34" charset="0"/>
              </a:rPr>
              <a:t>Boasting 700PB of storage capacity and using a combination of CPUs (Central Processing Units) and GPUs (Graphics Processing Units), it can achieve speeds more than 60 times faster than the Met Office’s Cray XC40.</a:t>
            </a:r>
          </a:p>
          <a:p>
            <a:pPr marL="361950" indent="-361950">
              <a:lnSpc>
                <a:spcPct val="130000"/>
              </a:lnSpc>
              <a:spcAft>
                <a:spcPts val="600"/>
              </a:spcAft>
            </a:pPr>
            <a:r>
              <a:rPr lang="en-GB" dirty="0">
                <a:latin typeface="Arial" panose="020B0604020202020204" pitchFamily="34" charset="0"/>
                <a:cs typeface="Arial" panose="020B0604020202020204" pitchFamily="34" charset="0"/>
              </a:rPr>
              <a:t>GPUs were originally made for rendering computer graphics, a job which can easily be split between many individual compute cores running in parallel on a single chip.</a:t>
            </a:r>
          </a:p>
          <a:p>
            <a:pPr marL="361950" indent="-361950">
              <a:lnSpc>
                <a:spcPct val="130000"/>
              </a:lnSpc>
              <a:spcAft>
                <a:spcPts val="600"/>
              </a:spcAft>
            </a:pPr>
            <a:r>
              <a:rPr lang="en-GB" dirty="0">
                <a:latin typeface="Arial" panose="020B0604020202020204" pitchFamily="34" charset="0"/>
                <a:cs typeface="Arial" panose="020B0604020202020204" pitchFamily="34" charset="0"/>
              </a:rPr>
              <a:t>GPUs are now increasingly being used in a more general-purpose way, with less specialist computing tasks being adapted to run in many parallel parts.</a:t>
            </a:r>
          </a:p>
          <a:p>
            <a:pPr marL="361950" indent="-361950">
              <a:lnSpc>
                <a:spcPct val="130000"/>
              </a:lnSpc>
              <a:spcAft>
                <a:spcPts val="600"/>
              </a:spcAft>
            </a:pPr>
            <a:r>
              <a:rPr lang="en-GB" dirty="0">
                <a:latin typeface="Arial" panose="020B0604020202020204" pitchFamily="34" charset="0"/>
                <a:cs typeface="Arial" panose="020B0604020202020204" pitchFamily="34" charset="0"/>
              </a:rPr>
              <a:t>GPUs have an advantage over CPUs in parallel tasks due to key differences in core count and clock speed…</a:t>
            </a:r>
          </a:p>
        </p:txBody>
      </p:sp>
      <p:sp>
        <p:nvSpPr>
          <p:cNvPr id="16" name="TextBox 15">
            <a:extLst>
              <a:ext uri="{FF2B5EF4-FFF2-40B4-BE49-F238E27FC236}">
                <a16:creationId xmlns:a16="http://schemas.microsoft.com/office/drawing/2014/main" id="{C48B689C-7B65-4087-8159-3C099596AB83}"/>
              </a:ext>
            </a:extLst>
          </p:cNvPr>
          <p:cNvSpPr txBox="1"/>
          <p:nvPr/>
        </p:nvSpPr>
        <p:spPr>
          <a:xfrm>
            <a:off x="7006458" y="5494221"/>
            <a:ext cx="4444358" cy="285335"/>
          </a:xfrm>
          <a:prstGeom prst="rect">
            <a:avLst/>
          </a:prstGeom>
          <a:noFill/>
        </p:spPr>
        <p:txBody>
          <a:bodyPr wrap="square" rtlCol="0">
            <a:spAutoFit/>
          </a:bodyPr>
          <a:lstStyle/>
          <a:p>
            <a:pPr marL="361950" indent="-361950">
              <a:lnSpc>
                <a:spcPct val="114000"/>
              </a:lnSpc>
              <a:spcAft>
                <a:spcPts val="600"/>
              </a:spcAft>
            </a:pPr>
            <a:r>
              <a:rPr lang="en-GB" sz="1200" dirty="0">
                <a:latin typeface="Arial" panose="020B0604020202020204" pitchFamily="34" charset="0"/>
                <a:cs typeface="Arial" panose="020B0604020202020204" pitchFamily="34" charset="0"/>
              </a:rPr>
              <a:t>Credit: Oak Ridge Leadership Computing Facility (OLCF)</a:t>
            </a:r>
          </a:p>
        </p:txBody>
      </p:sp>
    </p:spTree>
    <p:extLst>
      <p:ext uri="{BB962C8B-B14F-4D97-AF65-F5344CB8AC3E}">
        <p14:creationId xmlns:p14="http://schemas.microsoft.com/office/powerpoint/2010/main" val="3093634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B510FFA-D99A-4AA6-A4B1-3F99D6515E23}"/>
              </a:ext>
            </a:extLst>
          </p:cNvPr>
          <p:cNvSpPr/>
          <p:nvPr/>
        </p:nvSpPr>
        <p:spPr>
          <a:xfrm>
            <a:off x="11573806" y="6314418"/>
            <a:ext cx="420413" cy="420413"/>
          </a:xfrm>
          <a:prstGeom prst="ellipse">
            <a:avLst/>
          </a:prstGeom>
          <a:solidFill>
            <a:srgbClr val="D14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9170D131-5951-49F7-8DF5-2710EE2D05F6}"/>
              </a:ext>
            </a:extLst>
          </p:cNvPr>
          <p:cNvSpPr>
            <a:spLocks noGrp="1"/>
          </p:cNvSpPr>
          <p:nvPr>
            <p:ph type="sldNum" sz="quarter" idx="12"/>
          </p:nvPr>
        </p:nvSpPr>
        <p:spPr>
          <a:xfrm>
            <a:off x="11392382" y="6314419"/>
            <a:ext cx="783260" cy="420412"/>
          </a:xfrm>
          <a:prstGeom prst="rect">
            <a:avLst/>
          </a:prstGeom>
        </p:spPr>
        <p:txBody>
          <a:bodyPr/>
          <a:lstStyle>
            <a:lvl1pPr algn="ctr">
              <a:defRPr sz="2000" b="1">
                <a:solidFill>
                  <a:schemeClr val="bg1"/>
                </a:solidFill>
                <a:latin typeface="Arial" panose="020B0604020202020204" pitchFamily="34" charset="0"/>
                <a:cs typeface="Arial" panose="020B0604020202020204" pitchFamily="34" charset="0"/>
              </a:defRPr>
            </a:lvl1pPr>
          </a:lstStyle>
          <a:p>
            <a:fld id="{102F06D9-9A38-FF48-91F7-097E2C66BBBE}" type="slidenum">
              <a:rPr lang="en-US" smtClean="0"/>
              <a:pPr/>
              <a:t>4</a:t>
            </a:fld>
            <a:endParaRPr lang="en-US" dirty="0"/>
          </a:p>
        </p:txBody>
      </p:sp>
      <p:cxnSp>
        <p:nvCxnSpPr>
          <p:cNvPr id="4" name="Straight Connector 3">
            <a:extLst>
              <a:ext uri="{FF2B5EF4-FFF2-40B4-BE49-F238E27FC236}">
                <a16:creationId xmlns:a16="http://schemas.microsoft.com/office/drawing/2014/main" id="{AF8701FA-9ACF-4AA0-B43E-1FDF7D6694AA}"/>
              </a:ext>
            </a:extLst>
          </p:cNvPr>
          <p:cNvCxnSpPr>
            <a:cxnSpLocks/>
          </p:cNvCxnSpPr>
          <p:nvPr/>
        </p:nvCxnSpPr>
        <p:spPr>
          <a:xfrm>
            <a:off x="288925" y="260648"/>
            <a:ext cx="11610975" cy="0"/>
          </a:xfrm>
          <a:prstGeom prst="line">
            <a:avLst/>
          </a:prstGeom>
          <a:ln w="50800">
            <a:solidFill>
              <a:srgbClr val="D14826"/>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48572708-0D22-42F7-AB66-9751CD7AE5F3}"/>
              </a:ext>
            </a:extLst>
          </p:cNvPr>
          <p:cNvSpPr txBox="1">
            <a:spLocks/>
          </p:cNvSpPr>
          <p:nvPr/>
        </p:nvSpPr>
        <p:spPr>
          <a:xfrm>
            <a:off x="288925" y="411618"/>
            <a:ext cx="11614150" cy="443198"/>
          </a:xfrm>
          <a:prstGeom prst="rect">
            <a:avLst/>
          </a:prstGeom>
        </p:spPr>
        <p:txBody>
          <a:bodyPr wrap="square" lIns="0" tIns="0" rIns="0" bIns="0" anchor="b">
            <a:sp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GB" dirty="0"/>
              <a:t>How are CPUs and GPUs different?</a:t>
            </a:r>
            <a:endParaRPr lang="en-US" dirty="0"/>
          </a:p>
        </p:txBody>
      </p:sp>
      <p:sp>
        <p:nvSpPr>
          <p:cNvPr id="7" name="Date Placeholder 1">
            <a:extLst>
              <a:ext uri="{FF2B5EF4-FFF2-40B4-BE49-F238E27FC236}">
                <a16:creationId xmlns:a16="http://schemas.microsoft.com/office/drawing/2014/main" id="{85F0EF98-B281-4974-A8DC-D5E67966593A}"/>
              </a:ext>
            </a:extLst>
          </p:cNvPr>
          <p:cNvSpPr>
            <a:spLocks noGrp="1"/>
          </p:cNvSpPr>
          <p:nvPr>
            <p:ph type="dt" sz="half" idx="10"/>
          </p:nvPr>
        </p:nvSpPr>
        <p:spPr>
          <a:xfrm>
            <a:off x="176051" y="6453336"/>
            <a:ext cx="2607582" cy="365125"/>
          </a:xfrm>
          <a:prstGeom prst="rect">
            <a:avLst/>
          </a:prstGeom>
        </p:spPr>
        <p:txBody>
          <a:bodyPr/>
          <a:lstStyle>
            <a:lvl1pPr>
              <a:defRPr sz="1400"/>
            </a:lvl1pPr>
          </a:lstStyle>
          <a:p>
            <a:r>
              <a:rPr lang="en-US"/>
              <a:t>© Crown Copyright, Met Office</a:t>
            </a:r>
          </a:p>
        </p:txBody>
      </p:sp>
      <p:pic>
        <p:nvPicPr>
          <p:cNvPr id="8" name="Picture 7" descr="A close up of a sign&#10;&#10;Description automatically generated">
            <a:extLst>
              <a:ext uri="{FF2B5EF4-FFF2-40B4-BE49-F238E27FC236}">
                <a16:creationId xmlns:a16="http://schemas.microsoft.com/office/drawing/2014/main" id="{37611F73-68E4-4CCD-82A6-D6AF2CBC2C5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84921" y="6127200"/>
            <a:ext cx="1378800" cy="644130"/>
          </a:xfrm>
          <a:prstGeom prst="rect">
            <a:avLst/>
          </a:prstGeom>
        </p:spPr>
      </p:pic>
      <p:pic>
        <p:nvPicPr>
          <p:cNvPr id="1026" name="Picture 2">
            <a:extLst>
              <a:ext uri="{FF2B5EF4-FFF2-40B4-BE49-F238E27FC236}">
                <a16:creationId xmlns:a16="http://schemas.microsoft.com/office/drawing/2014/main" id="{36318FDC-A7E1-49C5-8AFC-46D4989C1FC0}"/>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1955801" y="955334"/>
            <a:ext cx="1872863" cy="2239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00820E7-B92E-401B-9A9A-211D7D82617B}"/>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5784465" y="955334"/>
            <a:ext cx="4451735" cy="22392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B2A0D62-1140-4284-B4E3-E721A678C95D}"/>
              </a:ext>
            </a:extLst>
          </p:cNvPr>
          <p:cNvSpPr txBox="1"/>
          <p:nvPr/>
        </p:nvSpPr>
        <p:spPr>
          <a:xfrm>
            <a:off x="1378741" y="3244334"/>
            <a:ext cx="3026981" cy="369332"/>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CPU</a:t>
            </a:r>
            <a:r>
              <a:rPr lang="en-GB" dirty="0">
                <a:latin typeface="Arial" panose="020B0604020202020204" pitchFamily="34" charset="0"/>
                <a:cs typeface="Arial" panose="020B0604020202020204" pitchFamily="34" charset="0"/>
              </a:rPr>
              <a:t> – Intel Core i9-12900K</a:t>
            </a:r>
          </a:p>
        </p:txBody>
      </p:sp>
      <p:sp>
        <p:nvSpPr>
          <p:cNvPr id="14" name="TextBox 13">
            <a:extLst>
              <a:ext uri="{FF2B5EF4-FFF2-40B4-BE49-F238E27FC236}">
                <a16:creationId xmlns:a16="http://schemas.microsoft.com/office/drawing/2014/main" id="{E2D076F7-7B2F-4772-9017-4973CF3FF544}"/>
              </a:ext>
            </a:extLst>
          </p:cNvPr>
          <p:cNvSpPr txBox="1"/>
          <p:nvPr/>
        </p:nvSpPr>
        <p:spPr>
          <a:xfrm>
            <a:off x="5661795" y="3244334"/>
            <a:ext cx="4697074"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10 cores, max. clock speed = 5.2 GHz</a:t>
            </a:r>
          </a:p>
        </p:txBody>
      </p:sp>
      <p:pic>
        <p:nvPicPr>
          <p:cNvPr id="13" name="Picture 12">
            <a:extLst>
              <a:ext uri="{FF2B5EF4-FFF2-40B4-BE49-F238E27FC236}">
                <a16:creationId xmlns:a16="http://schemas.microsoft.com/office/drawing/2014/main" id="{59C91FC2-7727-4B11-A068-208F22980B0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298960" y="3679919"/>
            <a:ext cx="3422744" cy="2154960"/>
          </a:xfrm>
          <a:prstGeom prst="rect">
            <a:avLst/>
          </a:prstGeom>
        </p:spPr>
      </p:pic>
      <p:sp>
        <p:nvSpPr>
          <p:cNvPr id="15" name="Arrow: Right 14">
            <a:extLst>
              <a:ext uri="{FF2B5EF4-FFF2-40B4-BE49-F238E27FC236}">
                <a16:creationId xmlns:a16="http://schemas.microsoft.com/office/drawing/2014/main" id="{021FB322-5256-41BE-A6AB-3C068B6A755F}"/>
              </a:ext>
            </a:extLst>
          </p:cNvPr>
          <p:cNvSpPr/>
          <p:nvPr/>
        </p:nvSpPr>
        <p:spPr>
          <a:xfrm>
            <a:off x="3965275" y="1750164"/>
            <a:ext cx="1682578" cy="649539"/>
          </a:xfrm>
          <a:prstGeom prst="righ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Graphic 18" descr="Microscope with solid fill">
            <a:extLst>
              <a:ext uri="{FF2B5EF4-FFF2-40B4-BE49-F238E27FC236}">
                <a16:creationId xmlns:a16="http://schemas.microsoft.com/office/drawing/2014/main" id="{22C5F8D0-8DBA-4BCA-B32A-9783A10AD60A}"/>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349364" y="1005785"/>
            <a:ext cx="914400" cy="914400"/>
          </a:xfrm>
          <a:prstGeom prst="rect">
            <a:avLst/>
          </a:prstGeom>
        </p:spPr>
      </p:pic>
      <p:sp>
        <p:nvSpPr>
          <p:cNvPr id="23" name="TextBox 22">
            <a:extLst>
              <a:ext uri="{FF2B5EF4-FFF2-40B4-BE49-F238E27FC236}">
                <a16:creationId xmlns:a16="http://schemas.microsoft.com/office/drawing/2014/main" id="{25451A90-B011-4167-B240-A27613697705}"/>
              </a:ext>
            </a:extLst>
          </p:cNvPr>
          <p:cNvSpPr txBox="1"/>
          <p:nvPr/>
        </p:nvSpPr>
        <p:spPr>
          <a:xfrm>
            <a:off x="1378741" y="5902666"/>
            <a:ext cx="3026981" cy="646331"/>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GPU</a:t>
            </a:r>
            <a:r>
              <a:rPr lang="en-GB" dirty="0">
                <a:latin typeface="Arial" panose="020B0604020202020204" pitchFamily="34" charset="0"/>
                <a:cs typeface="Arial" panose="020B0604020202020204" pitchFamily="34" charset="0"/>
              </a:rPr>
              <a:t> – Nvidia GeForce RTX 3090</a:t>
            </a:r>
          </a:p>
        </p:txBody>
      </p:sp>
      <p:sp>
        <p:nvSpPr>
          <p:cNvPr id="24" name="TextBox 23">
            <a:extLst>
              <a:ext uri="{FF2B5EF4-FFF2-40B4-BE49-F238E27FC236}">
                <a16:creationId xmlns:a16="http://schemas.microsoft.com/office/drawing/2014/main" id="{6D61F00C-8BB3-4AEE-BB3A-C0325C7CCEA9}"/>
              </a:ext>
            </a:extLst>
          </p:cNvPr>
          <p:cNvSpPr txBox="1"/>
          <p:nvPr/>
        </p:nvSpPr>
        <p:spPr>
          <a:xfrm>
            <a:off x="6384418" y="5902666"/>
            <a:ext cx="3251827" cy="646331"/>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11,330 cores, max. clock speed = 1.695 GHz</a:t>
            </a:r>
          </a:p>
        </p:txBody>
      </p:sp>
      <p:sp>
        <p:nvSpPr>
          <p:cNvPr id="25" name="Arrow: Right 24">
            <a:extLst>
              <a:ext uri="{FF2B5EF4-FFF2-40B4-BE49-F238E27FC236}">
                <a16:creationId xmlns:a16="http://schemas.microsoft.com/office/drawing/2014/main" id="{1028966D-0E8E-45E9-8CCC-7DC3A638DE31}"/>
              </a:ext>
            </a:extLst>
          </p:cNvPr>
          <p:cNvSpPr/>
          <p:nvPr/>
        </p:nvSpPr>
        <p:spPr>
          <a:xfrm>
            <a:off x="4038248" y="4433396"/>
            <a:ext cx="2144110" cy="649539"/>
          </a:xfrm>
          <a:prstGeom prst="righ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Graphic 25" descr="Microscope with solid fill">
            <a:extLst>
              <a:ext uri="{FF2B5EF4-FFF2-40B4-BE49-F238E27FC236}">
                <a16:creationId xmlns:a16="http://schemas.microsoft.com/office/drawing/2014/main" id="{815EE594-7B57-497E-A399-AD2E0E673DAA}"/>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653103" y="3684073"/>
            <a:ext cx="914400" cy="914400"/>
          </a:xfrm>
          <a:prstGeom prst="rect">
            <a:avLst/>
          </a:prstGeom>
        </p:spPr>
      </p:pic>
      <p:pic>
        <p:nvPicPr>
          <p:cNvPr id="1032" name="Picture 8">
            <a:extLst>
              <a:ext uri="{FF2B5EF4-FFF2-40B4-BE49-F238E27FC236}">
                <a16:creationId xmlns:a16="http://schemas.microsoft.com/office/drawing/2014/main" id="{6EB8337A-2EC5-4769-851E-B1A04E31FCF7}"/>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1858738" y="3679919"/>
            <a:ext cx="2062908" cy="215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63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07A34976-7672-4875-BBF3-46DBBC644608}"/>
              </a:ext>
            </a:extLst>
          </p:cNvPr>
          <p:cNvPicPr>
            <a:picLocks noChangeAspect="1" noChangeArrowheads="1"/>
          </p:cNvPicPr>
          <p:nvPr/>
        </p:nvPicPr>
        <p:blipFill rotWithShape="1">
          <a:blip r:embed="rId3" cstate="hqprint">
            <a:alphaModFix amt="30000"/>
            <a:extLst>
              <a:ext uri="{28A0092B-C50C-407E-A947-70E740481C1C}">
                <a14:useLocalDpi xmlns:a14="http://schemas.microsoft.com/office/drawing/2010/main"/>
              </a:ext>
            </a:extLst>
          </a:blip>
          <a:srcRect/>
          <a:stretch/>
        </p:blipFill>
        <p:spPr bwMode="auto">
          <a:xfrm>
            <a:off x="-332509" y="0"/>
            <a:ext cx="1292629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CB510FFA-D99A-4AA6-A4B1-3F99D6515E23}"/>
              </a:ext>
            </a:extLst>
          </p:cNvPr>
          <p:cNvSpPr/>
          <p:nvPr/>
        </p:nvSpPr>
        <p:spPr>
          <a:xfrm>
            <a:off x="11573806" y="6314418"/>
            <a:ext cx="420413" cy="420413"/>
          </a:xfrm>
          <a:prstGeom prst="ellipse">
            <a:avLst/>
          </a:prstGeom>
          <a:solidFill>
            <a:srgbClr val="D14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9170D131-5951-49F7-8DF5-2710EE2D05F6}"/>
              </a:ext>
            </a:extLst>
          </p:cNvPr>
          <p:cNvSpPr>
            <a:spLocks noGrp="1"/>
          </p:cNvSpPr>
          <p:nvPr>
            <p:ph type="sldNum" sz="quarter" idx="12"/>
          </p:nvPr>
        </p:nvSpPr>
        <p:spPr>
          <a:xfrm>
            <a:off x="11392382" y="6314419"/>
            <a:ext cx="783260" cy="420412"/>
          </a:xfrm>
          <a:prstGeom prst="rect">
            <a:avLst/>
          </a:prstGeom>
        </p:spPr>
        <p:txBody>
          <a:bodyPr/>
          <a:lstStyle>
            <a:lvl1pPr algn="ctr">
              <a:defRPr sz="2000" b="1">
                <a:solidFill>
                  <a:schemeClr val="bg1"/>
                </a:solidFill>
                <a:latin typeface="Arial" panose="020B0604020202020204" pitchFamily="34" charset="0"/>
                <a:cs typeface="Arial" panose="020B0604020202020204" pitchFamily="34" charset="0"/>
              </a:defRPr>
            </a:lvl1pPr>
          </a:lstStyle>
          <a:p>
            <a:fld id="{102F06D9-9A38-FF48-91F7-097E2C66BBBE}" type="slidenum">
              <a:rPr lang="en-US" smtClean="0"/>
              <a:pPr/>
              <a:t>5</a:t>
            </a:fld>
            <a:endParaRPr lang="en-US" dirty="0"/>
          </a:p>
        </p:txBody>
      </p:sp>
      <p:cxnSp>
        <p:nvCxnSpPr>
          <p:cNvPr id="4" name="Straight Connector 3">
            <a:extLst>
              <a:ext uri="{FF2B5EF4-FFF2-40B4-BE49-F238E27FC236}">
                <a16:creationId xmlns:a16="http://schemas.microsoft.com/office/drawing/2014/main" id="{AF8701FA-9ACF-4AA0-B43E-1FDF7D6694AA}"/>
              </a:ext>
            </a:extLst>
          </p:cNvPr>
          <p:cNvCxnSpPr>
            <a:cxnSpLocks/>
          </p:cNvCxnSpPr>
          <p:nvPr/>
        </p:nvCxnSpPr>
        <p:spPr>
          <a:xfrm>
            <a:off x="288925" y="260648"/>
            <a:ext cx="11610975" cy="0"/>
          </a:xfrm>
          <a:prstGeom prst="line">
            <a:avLst/>
          </a:prstGeom>
          <a:ln w="50800">
            <a:solidFill>
              <a:srgbClr val="D14826"/>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48572708-0D22-42F7-AB66-9751CD7AE5F3}"/>
              </a:ext>
            </a:extLst>
          </p:cNvPr>
          <p:cNvSpPr txBox="1">
            <a:spLocks/>
          </p:cNvSpPr>
          <p:nvPr/>
        </p:nvSpPr>
        <p:spPr>
          <a:xfrm>
            <a:off x="288925" y="411618"/>
            <a:ext cx="11614150" cy="443198"/>
          </a:xfrm>
          <a:prstGeom prst="rect">
            <a:avLst/>
          </a:prstGeom>
        </p:spPr>
        <p:txBody>
          <a:bodyPr wrap="square" lIns="0" tIns="0" rIns="0" bIns="0" anchor="b">
            <a:sp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GB" dirty="0"/>
              <a:t>Why is this a problem?</a:t>
            </a:r>
            <a:endParaRPr lang="en-US" dirty="0"/>
          </a:p>
        </p:txBody>
      </p:sp>
      <p:sp>
        <p:nvSpPr>
          <p:cNvPr id="7" name="Date Placeholder 1">
            <a:extLst>
              <a:ext uri="{FF2B5EF4-FFF2-40B4-BE49-F238E27FC236}">
                <a16:creationId xmlns:a16="http://schemas.microsoft.com/office/drawing/2014/main" id="{85F0EF98-B281-4974-A8DC-D5E67966593A}"/>
              </a:ext>
            </a:extLst>
          </p:cNvPr>
          <p:cNvSpPr>
            <a:spLocks noGrp="1"/>
          </p:cNvSpPr>
          <p:nvPr>
            <p:ph type="dt" sz="half" idx="10"/>
          </p:nvPr>
        </p:nvSpPr>
        <p:spPr>
          <a:xfrm>
            <a:off x="176051" y="6453336"/>
            <a:ext cx="2607582" cy="365125"/>
          </a:xfrm>
          <a:prstGeom prst="rect">
            <a:avLst/>
          </a:prstGeom>
        </p:spPr>
        <p:txBody>
          <a:bodyPr/>
          <a:lstStyle>
            <a:lvl1pPr>
              <a:defRPr sz="1400"/>
            </a:lvl1pPr>
          </a:lstStyle>
          <a:p>
            <a:r>
              <a:rPr lang="en-US"/>
              <a:t>© Crown Copyright, Met Office</a:t>
            </a:r>
          </a:p>
        </p:txBody>
      </p:sp>
      <p:pic>
        <p:nvPicPr>
          <p:cNvPr id="8" name="Picture 7" descr="A close up of a sign&#10;&#10;Description automatically generated">
            <a:extLst>
              <a:ext uri="{FF2B5EF4-FFF2-40B4-BE49-F238E27FC236}">
                <a16:creationId xmlns:a16="http://schemas.microsoft.com/office/drawing/2014/main" id="{37611F73-68E4-4CCD-82A6-D6AF2CBC2C5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84921" y="6127200"/>
            <a:ext cx="1378800" cy="644130"/>
          </a:xfrm>
          <a:prstGeom prst="rect">
            <a:avLst/>
          </a:prstGeom>
        </p:spPr>
      </p:pic>
      <p:sp>
        <p:nvSpPr>
          <p:cNvPr id="20" name="TextBox 19">
            <a:extLst>
              <a:ext uri="{FF2B5EF4-FFF2-40B4-BE49-F238E27FC236}">
                <a16:creationId xmlns:a16="http://schemas.microsoft.com/office/drawing/2014/main" id="{06BB2E4B-9D15-431A-8506-689637AF092A}"/>
              </a:ext>
            </a:extLst>
          </p:cNvPr>
          <p:cNvSpPr txBox="1"/>
          <p:nvPr/>
        </p:nvSpPr>
        <p:spPr>
          <a:xfrm>
            <a:off x="634461" y="961149"/>
            <a:ext cx="8698225" cy="4153381"/>
          </a:xfrm>
          <a:prstGeom prst="rect">
            <a:avLst/>
          </a:prstGeom>
          <a:noFill/>
        </p:spPr>
        <p:txBody>
          <a:bodyPr wrap="square" rtlCol="0">
            <a:spAutoFit/>
          </a:bodyPr>
          <a:lstStyle/>
          <a:p>
            <a:pPr marL="361950" indent="-361950">
              <a:lnSpc>
                <a:spcPct val="114000"/>
              </a:lnSpc>
              <a:spcAft>
                <a:spcPts val="600"/>
              </a:spcAft>
            </a:pPr>
            <a:r>
              <a:rPr lang="en-GB" sz="2000" dirty="0">
                <a:latin typeface="Arial" panose="020B0604020202020204" pitchFamily="34" charset="0"/>
                <a:cs typeface="Arial" panose="020B0604020202020204" pitchFamily="34" charset="0"/>
              </a:rPr>
              <a:t>Computer models of the kind used for weather forecasting and physical simulations are built to run on CPU-based supercomputers.</a:t>
            </a:r>
          </a:p>
          <a:p>
            <a:pPr marL="361950" indent="-361950">
              <a:lnSpc>
                <a:spcPct val="114000"/>
              </a:lnSpc>
              <a:spcAft>
                <a:spcPts val="600"/>
              </a:spcAft>
            </a:pPr>
            <a:r>
              <a:rPr lang="en-GB" sz="2000" dirty="0">
                <a:latin typeface="Arial" panose="020B0604020202020204" pitchFamily="34" charset="0"/>
                <a:cs typeface="Arial" panose="020B0604020202020204" pitchFamily="34" charset="0"/>
              </a:rPr>
              <a:t>This means they can’t use the many parallel cores of GPUs very effectively.</a:t>
            </a:r>
          </a:p>
          <a:p>
            <a:pPr marL="361950" indent="-361950">
              <a:lnSpc>
                <a:spcPct val="114000"/>
              </a:lnSpc>
              <a:spcAft>
                <a:spcPts val="600"/>
              </a:spcAft>
            </a:pPr>
            <a:r>
              <a:rPr lang="en-GB" sz="2000" dirty="0">
                <a:latin typeface="Arial" panose="020B0604020202020204" pitchFamily="34" charset="0"/>
                <a:cs typeface="Arial" panose="020B0604020202020204" pitchFamily="34" charset="0"/>
              </a:rPr>
              <a:t>We don’t know for sure what supercomputers will look like in the future, but they are likely to include multiple different types of processors. Some modern CPUs are even incorporating GPUs onto them in one chip.</a:t>
            </a:r>
          </a:p>
          <a:p>
            <a:pPr marL="361950" indent="-361950">
              <a:lnSpc>
                <a:spcPct val="114000"/>
              </a:lnSpc>
              <a:spcAft>
                <a:spcPts val="600"/>
              </a:spcAft>
            </a:pPr>
            <a:r>
              <a:rPr lang="en-GB" sz="2000" dirty="0">
                <a:latin typeface="Arial" panose="020B0604020202020204" pitchFamily="34" charset="0"/>
                <a:cs typeface="Arial" panose="020B0604020202020204" pitchFamily="34" charset="0"/>
              </a:rPr>
              <a:t>Cloud-based technology has been considered, particularly for the problems of storing exabytes of data, however this may not have the scale or the speed to supply data to processors well enough. This results in severe efficiency losses, though it will probably be used in next-gen supercomputing in some form.</a:t>
            </a:r>
          </a:p>
        </p:txBody>
      </p:sp>
    </p:spTree>
    <p:extLst>
      <p:ext uri="{BB962C8B-B14F-4D97-AF65-F5344CB8AC3E}">
        <p14:creationId xmlns:p14="http://schemas.microsoft.com/office/powerpoint/2010/main" val="66624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07A34976-7672-4875-BBF3-46DBBC644608}"/>
              </a:ext>
            </a:extLst>
          </p:cNvPr>
          <p:cNvPicPr>
            <a:picLocks noChangeAspect="1" noChangeArrowheads="1"/>
          </p:cNvPicPr>
          <p:nvPr/>
        </p:nvPicPr>
        <p:blipFill rotWithShape="1">
          <a:blip r:embed="rId3" cstate="hqprint">
            <a:alphaModFix amt="30000"/>
            <a:extLst>
              <a:ext uri="{28A0092B-C50C-407E-A947-70E740481C1C}">
                <a14:useLocalDpi xmlns:a14="http://schemas.microsoft.com/office/drawing/2010/main"/>
              </a:ext>
            </a:extLst>
          </a:blip>
          <a:srcRect/>
          <a:stretch/>
        </p:blipFill>
        <p:spPr bwMode="auto">
          <a:xfrm>
            <a:off x="-457201" y="0"/>
            <a:ext cx="1305098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CB510FFA-D99A-4AA6-A4B1-3F99D6515E23}"/>
              </a:ext>
            </a:extLst>
          </p:cNvPr>
          <p:cNvSpPr/>
          <p:nvPr/>
        </p:nvSpPr>
        <p:spPr>
          <a:xfrm>
            <a:off x="11573806" y="6314418"/>
            <a:ext cx="420413" cy="420413"/>
          </a:xfrm>
          <a:prstGeom prst="ellipse">
            <a:avLst/>
          </a:prstGeom>
          <a:solidFill>
            <a:srgbClr val="D14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9170D131-5951-49F7-8DF5-2710EE2D05F6}"/>
              </a:ext>
            </a:extLst>
          </p:cNvPr>
          <p:cNvSpPr>
            <a:spLocks noGrp="1"/>
          </p:cNvSpPr>
          <p:nvPr>
            <p:ph type="sldNum" sz="quarter" idx="12"/>
          </p:nvPr>
        </p:nvSpPr>
        <p:spPr>
          <a:xfrm>
            <a:off x="11392382" y="6314419"/>
            <a:ext cx="783260" cy="420412"/>
          </a:xfrm>
          <a:prstGeom prst="rect">
            <a:avLst/>
          </a:prstGeom>
        </p:spPr>
        <p:txBody>
          <a:bodyPr/>
          <a:lstStyle>
            <a:lvl1pPr algn="ctr">
              <a:defRPr sz="2000" b="1">
                <a:solidFill>
                  <a:schemeClr val="bg1"/>
                </a:solidFill>
                <a:latin typeface="Arial" panose="020B0604020202020204" pitchFamily="34" charset="0"/>
                <a:cs typeface="Arial" panose="020B0604020202020204" pitchFamily="34" charset="0"/>
              </a:defRPr>
            </a:lvl1pPr>
          </a:lstStyle>
          <a:p>
            <a:fld id="{102F06D9-9A38-FF48-91F7-097E2C66BBBE}" type="slidenum">
              <a:rPr lang="en-US" smtClean="0"/>
              <a:pPr/>
              <a:t>6</a:t>
            </a:fld>
            <a:endParaRPr lang="en-US" dirty="0"/>
          </a:p>
        </p:txBody>
      </p:sp>
      <p:cxnSp>
        <p:nvCxnSpPr>
          <p:cNvPr id="4" name="Straight Connector 3">
            <a:extLst>
              <a:ext uri="{FF2B5EF4-FFF2-40B4-BE49-F238E27FC236}">
                <a16:creationId xmlns:a16="http://schemas.microsoft.com/office/drawing/2014/main" id="{AF8701FA-9ACF-4AA0-B43E-1FDF7D6694AA}"/>
              </a:ext>
            </a:extLst>
          </p:cNvPr>
          <p:cNvCxnSpPr>
            <a:cxnSpLocks/>
          </p:cNvCxnSpPr>
          <p:nvPr/>
        </p:nvCxnSpPr>
        <p:spPr>
          <a:xfrm>
            <a:off x="288925" y="260648"/>
            <a:ext cx="11610975" cy="0"/>
          </a:xfrm>
          <a:prstGeom prst="line">
            <a:avLst/>
          </a:prstGeom>
          <a:ln w="50800">
            <a:solidFill>
              <a:srgbClr val="D14826"/>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48572708-0D22-42F7-AB66-9751CD7AE5F3}"/>
              </a:ext>
            </a:extLst>
          </p:cNvPr>
          <p:cNvSpPr txBox="1">
            <a:spLocks/>
          </p:cNvSpPr>
          <p:nvPr/>
        </p:nvSpPr>
        <p:spPr>
          <a:xfrm>
            <a:off x="288925" y="411618"/>
            <a:ext cx="11614150" cy="443198"/>
          </a:xfrm>
          <a:prstGeom prst="rect">
            <a:avLst/>
          </a:prstGeom>
        </p:spPr>
        <p:txBody>
          <a:bodyPr wrap="square" lIns="0" tIns="0" rIns="0" bIns="0" anchor="b">
            <a:sp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GB" dirty="0"/>
              <a:t>Why is this a problem?</a:t>
            </a:r>
            <a:endParaRPr lang="en-US" dirty="0"/>
          </a:p>
        </p:txBody>
      </p:sp>
      <p:sp>
        <p:nvSpPr>
          <p:cNvPr id="7" name="Date Placeholder 1">
            <a:extLst>
              <a:ext uri="{FF2B5EF4-FFF2-40B4-BE49-F238E27FC236}">
                <a16:creationId xmlns:a16="http://schemas.microsoft.com/office/drawing/2014/main" id="{85F0EF98-B281-4974-A8DC-D5E67966593A}"/>
              </a:ext>
            </a:extLst>
          </p:cNvPr>
          <p:cNvSpPr>
            <a:spLocks noGrp="1"/>
          </p:cNvSpPr>
          <p:nvPr>
            <p:ph type="dt" sz="half" idx="10"/>
          </p:nvPr>
        </p:nvSpPr>
        <p:spPr>
          <a:xfrm>
            <a:off x="176051" y="6453336"/>
            <a:ext cx="2607582" cy="365125"/>
          </a:xfrm>
          <a:prstGeom prst="rect">
            <a:avLst/>
          </a:prstGeom>
        </p:spPr>
        <p:txBody>
          <a:bodyPr/>
          <a:lstStyle>
            <a:lvl1pPr>
              <a:defRPr sz="1400"/>
            </a:lvl1pPr>
          </a:lstStyle>
          <a:p>
            <a:r>
              <a:rPr lang="en-US"/>
              <a:t>© Crown Copyright, Met Office</a:t>
            </a:r>
          </a:p>
        </p:txBody>
      </p:sp>
      <p:pic>
        <p:nvPicPr>
          <p:cNvPr id="8" name="Picture 7" descr="A close up of a sign&#10;&#10;Description automatically generated">
            <a:extLst>
              <a:ext uri="{FF2B5EF4-FFF2-40B4-BE49-F238E27FC236}">
                <a16:creationId xmlns:a16="http://schemas.microsoft.com/office/drawing/2014/main" id="{37611F73-68E4-4CCD-82A6-D6AF2CBC2C5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84921" y="6127200"/>
            <a:ext cx="1378800" cy="644130"/>
          </a:xfrm>
          <a:prstGeom prst="rect">
            <a:avLst/>
          </a:prstGeom>
        </p:spPr>
      </p:pic>
      <p:sp>
        <p:nvSpPr>
          <p:cNvPr id="20" name="TextBox 19">
            <a:extLst>
              <a:ext uri="{FF2B5EF4-FFF2-40B4-BE49-F238E27FC236}">
                <a16:creationId xmlns:a16="http://schemas.microsoft.com/office/drawing/2014/main" id="{06BB2E4B-9D15-431A-8506-689637AF092A}"/>
              </a:ext>
            </a:extLst>
          </p:cNvPr>
          <p:cNvSpPr txBox="1"/>
          <p:nvPr/>
        </p:nvSpPr>
        <p:spPr>
          <a:xfrm>
            <a:off x="634461" y="961149"/>
            <a:ext cx="10396396" cy="764761"/>
          </a:xfrm>
          <a:prstGeom prst="rect">
            <a:avLst/>
          </a:prstGeom>
          <a:noFill/>
        </p:spPr>
        <p:txBody>
          <a:bodyPr wrap="square" rtlCol="0">
            <a:spAutoFit/>
          </a:bodyPr>
          <a:lstStyle/>
          <a:p>
            <a:pPr marL="361950" indent="-361950">
              <a:lnSpc>
                <a:spcPct val="114000"/>
              </a:lnSpc>
              <a:spcAft>
                <a:spcPts val="600"/>
              </a:spcAft>
            </a:pPr>
            <a:r>
              <a:rPr lang="en-GB" sz="2000" dirty="0">
                <a:latin typeface="Arial" panose="020B0604020202020204" pitchFamily="34" charset="0"/>
                <a:cs typeface="Arial" panose="020B0604020202020204" pitchFamily="34" charset="0"/>
              </a:rPr>
              <a:t>Adapting high-end computer models to run on the next-generation architecture of </a:t>
            </a:r>
            <a:r>
              <a:rPr lang="en-GB" sz="2000" dirty="0" err="1">
                <a:latin typeface="Arial" panose="020B0604020202020204" pitchFamily="34" charset="0"/>
                <a:cs typeface="Arial" panose="020B0604020202020204" pitchFamily="34" charset="0"/>
              </a:rPr>
              <a:t>exascale</a:t>
            </a:r>
            <a:r>
              <a:rPr lang="en-GB" sz="2000" dirty="0">
                <a:latin typeface="Arial" panose="020B0604020202020204" pitchFamily="34" charset="0"/>
                <a:cs typeface="Arial" panose="020B0604020202020204" pitchFamily="34" charset="0"/>
              </a:rPr>
              <a:t> computers would benefit all kinds of applications using these models.</a:t>
            </a:r>
          </a:p>
        </p:txBody>
      </p:sp>
      <p:pic>
        <p:nvPicPr>
          <p:cNvPr id="1028" name="Picture 4">
            <a:extLst>
              <a:ext uri="{FF2B5EF4-FFF2-40B4-BE49-F238E27FC236}">
                <a16:creationId xmlns:a16="http://schemas.microsoft.com/office/drawing/2014/main" id="{C085A86E-F9E1-4C9B-BB23-D0647A665C89}"/>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2129250" y="1788527"/>
            <a:ext cx="3240003" cy="226596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5248B74-2770-40F4-8233-802E33D6888E}"/>
              </a:ext>
            </a:extLst>
          </p:cNvPr>
          <p:cNvSpPr/>
          <p:nvPr/>
        </p:nvSpPr>
        <p:spPr>
          <a:xfrm>
            <a:off x="2129253" y="1788526"/>
            <a:ext cx="3240000" cy="2265963"/>
          </a:xfrm>
          <a:prstGeom prst="rect">
            <a:avLst/>
          </a:prstGeom>
          <a:solidFill>
            <a:schemeClr val="bg1">
              <a:alpha val="80000"/>
            </a:schemeClr>
          </a:solidFill>
          <a:ln w="50800">
            <a:solidFill>
              <a:srgbClr val="D1482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30000"/>
              </a:lnSpc>
              <a:tabLst>
                <a:tab pos="2155825" algn="l"/>
              </a:tabLst>
            </a:pPr>
            <a:r>
              <a:rPr lang="en-GB" sz="1600" b="1" dirty="0">
                <a:solidFill>
                  <a:sysClr val="windowText" lastClr="000000"/>
                </a:solidFill>
                <a:latin typeface="Arial" panose="020B0604020202020204" pitchFamily="34" charset="0"/>
                <a:cs typeface="Arial" panose="020B0604020202020204" pitchFamily="34" charset="0"/>
              </a:rPr>
              <a:t>Weather and climate modelling</a:t>
            </a:r>
          </a:p>
          <a:p>
            <a:pPr>
              <a:lnSpc>
                <a:spcPct val="130000"/>
              </a:lnSpc>
              <a:tabLst>
                <a:tab pos="2155825" algn="l"/>
              </a:tabLst>
            </a:pPr>
            <a:r>
              <a:rPr lang="en-GB" sz="1600" dirty="0">
                <a:solidFill>
                  <a:sysClr val="windowText" lastClr="000000"/>
                </a:solidFill>
                <a:latin typeface="Arial" panose="020B0604020202020204" pitchFamily="34" charset="0"/>
                <a:cs typeface="Arial" panose="020B0604020202020204" pitchFamily="34" charset="0"/>
              </a:rPr>
              <a:t>Enhanced computing power will help provide more accurate weather forecasts, including extreme event warnings, as well as projections of the changing future climate.</a:t>
            </a:r>
          </a:p>
        </p:txBody>
      </p:sp>
      <p:pic>
        <p:nvPicPr>
          <p:cNvPr id="1030" name="Picture 6">
            <a:extLst>
              <a:ext uri="{FF2B5EF4-FFF2-40B4-BE49-F238E27FC236}">
                <a16:creationId xmlns:a16="http://schemas.microsoft.com/office/drawing/2014/main" id="{587AFFFF-93EE-475E-B139-85E44A30903E}"/>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5477326" y="1790409"/>
            <a:ext cx="3240002" cy="22644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04057014-AB18-4884-9099-D3C2C5E2DDD5}"/>
              </a:ext>
            </a:extLst>
          </p:cNvPr>
          <p:cNvSpPr/>
          <p:nvPr/>
        </p:nvSpPr>
        <p:spPr>
          <a:xfrm>
            <a:off x="5477328" y="1785051"/>
            <a:ext cx="3240000" cy="2265963"/>
          </a:xfrm>
          <a:prstGeom prst="rect">
            <a:avLst/>
          </a:prstGeom>
          <a:solidFill>
            <a:schemeClr val="bg1">
              <a:alpha val="80000"/>
            </a:schemeClr>
          </a:solidFill>
          <a:ln w="50800">
            <a:solidFill>
              <a:srgbClr val="D1482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30000"/>
              </a:lnSpc>
            </a:pPr>
            <a:r>
              <a:rPr lang="en-GB" sz="1600" b="1" dirty="0">
                <a:solidFill>
                  <a:schemeClr val="tx1"/>
                </a:solidFill>
                <a:latin typeface="Arial" panose="020B0604020202020204" pitchFamily="34" charset="0"/>
                <a:cs typeface="Arial" panose="020B0604020202020204" pitchFamily="34" charset="0"/>
              </a:rPr>
              <a:t>Nuclear fusion research</a:t>
            </a:r>
          </a:p>
          <a:p>
            <a:pPr>
              <a:lnSpc>
                <a:spcPct val="130000"/>
              </a:lnSpc>
            </a:pPr>
            <a:r>
              <a:rPr lang="en-GB" sz="1600" dirty="0">
                <a:solidFill>
                  <a:schemeClr val="tx1"/>
                </a:solidFill>
                <a:latin typeface="Arial" panose="020B0604020202020204" pitchFamily="34" charset="0"/>
                <a:cs typeface="Arial" panose="020B0604020202020204" pitchFamily="34" charset="0"/>
              </a:rPr>
              <a:t>Physicists use supercomputers to better understand the behaviour of plasma inside prototype fusion reactors, which could provide low-carbon power for millennia to come.</a:t>
            </a:r>
          </a:p>
        </p:txBody>
      </p:sp>
      <p:pic>
        <p:nvPicPr>
          <p:cNvPr id="1034" name="Picture 10">
            <a:extLst>
              <a:ext uri="{FF2B5EF4-FFF2-40B4-BE49-F238E27FC236}">
                <a16:creationId xmlns:a16="http://schemas.microsoft.com/office/drawing/2014/main" id="{71185C96-EAB4-44D4-82C4-1CD145165E0E}"/>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8825400" y="1785050"/>
            <a:ext cx="3240000" cy="226440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7C7E58A1-F377-4DD7-82C4-FF4B84AB2F64}"/>
              </a:ext>
            </a:extLst>
          </p:cNvPr>
          <p:cNvSpPr/>
          <p:nvPr/>
        </p:nvSpPr>
        <p:spPr>
          <a:xfrm>
            <a:off x="8825400" y="1785051"/>
            <a:ext cx="3240000" cy="2265963"/>
          </a:xfrm>
          <a:prstGeom prst="rect">
            <a:avLst/>
          </a:prstGeom>
          <a:solidFill>
            <a:schemeClr val="bg1">
              <a:alpha val="80000"/>
            </a:schemeClr>
          </a:solidFill>
          <a:ln w="50800">
            <a:solidFill>
              <a:srgbClr val="D1482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30000"/>
              </a:lnSpc>
            </a:pPr>
            <a:r>
              <a:rPr lang="en-GB" sz="1600" b="1" spc="-90" dirty="0">
                <a:solidFill>
                  <a:schemeClr val="tx1"/>
                </a:solidFill>
                <a:latin typeface="Arial" panose="020B0604020202020204" pitchFamily="34" charset="0"/>
                <a:cs typeface="Arial" panose="020B0604020202020204" pitchFamily="34" charset="0"/>
              </a:rPr>
              <a:t>Particle physics and fluid dynamics</a:t>
            </a:r>
          </a:p>
          <a:p>
            <a:pPr>
              <a:lnSpc>
                <a:spcPct val="130000"/>
              </a:lnSpc>
            </a:pPr>
            <a:r>
              <a:rPr lang="en-GB" sz="1600" dirty="0">
                <a:solidFill>
                  <a:schemeClr val="tx1"/>
                </a:solidFill>
                <a:latin typeface="Arial" panose="020B0604020202020204" pitchFamily="34" charset="0"/>
                <a:cs typeface="Arial" panose="020B0604020202020204" pitchFamily="34" charset="0"/>
              </a:rPr>
              <a:t>Better simulations of turbulence in fluids, such as air and water, could lead to more efficient wings and turbines, benefitting the renewable energy and aviation industries.</a:t>
            </a:r>
          </a:p>
        </p:txBody>
      </p:sp>
      <p:pic>
        <p:nvPicPr>
          <p:cNvPr id="1032" name="Picture 8">
            <a:extLst>
              <a:ext uri="{FF2B5EF4-FFF2-40B4-BE49-F238E27FC236}">
                <a16:creationId xmlns:a16="http://schemas.microsoft.com/office/drawing/2014/main" id="{EB66F49B-E9A3-4773-AA43-2B79C6631290}"/>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6831564" y="4174183"/>
            <a:ext cx="3232835" cy="22644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23C5FD8-624F-429C-90E7-017235D21CB8}"/>
              </a:ext>
            </a:extLst>
          </p:cNvPr>
          <p:cNvSpPr/>
          <p:nvPr/>
        </p:nvSpPr>
        <p:spPr>
          <a:xfrm>
            <a:off x="6824399" y="4179541"/>
            <a:ext cx="3240000" cy="2265963"/>
          </a:xfrm>
          <a:prstGeom prst="rect">
            <a:avLst/>
          </a:prstGeom>
          <a:solidFill>
            <a:schemeClr val="bg1">
              <a:alpha val="80000"/>
            </a:schemeClr>
          </a:solidFill>
          <a:ln w="50800">
            <a:solidFill>
              <a:srgbClr val="D1482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30000"/>
              </a:lnSpc>
            </a:pPr>
            <a:r>
              <a:rPr lang="en-GB" sz="1600" b="1" dirty="0">
                <a:solidFill>
                  <a:schemeClr val="tx1"/>
                </a:solidFill>
                <a:latin typeface="Arial" panose="020B0604020202020204" pitchFamily="34" charset="0"/>
                <a:cs typeface="Arial" panose="020B0604020202020204" pitchFamily="34" charset="0"/>
              </a:rPr>
              <a:t>Engine design</a:t>
            </a:r>
          </a:p>
          <a:p>
            <a:pPr>
              <a:lnSpc>
                <a:spcPct val="130000"/>
              </a:lnSpc>
            </a:pPr>
            <a:r>
              <a:rPr lang="en-GB" sz="1600" dirty="0">
                <a:solidFill>
                  <a:schemeClr val="tx1"/>
                </a:solidFill>
                <a:latin typeface="Arial" panose="020B0604020202020204" pitchFamily="34" charset="0"/>
                <a:cs typeface="Arial" panose="020B0604020202020204" pitchFamily="34" charset="0"/>
              </a:rPr>
              <a:t>Simulations help engineers model how heat flows inside engines. This can reveal areas where efficiency can be improved, leading to better fuel consumption or operating characteristics.</a:t>
            </a:r>
          </a:p>
        </p:txBody>
      </p:sp>
      <p:pic>
        <p:nvPicPr>
          <p:cNvPr id="1026" name="Picture 2">
            <a:extLst>
              <a:ext uri="{FF2B5EF4-FFF2-40B4-BE49-F238E27FC236}">
                <a16:creationId xmlns:a16="http://schemas.microsoft.com/office/drawing/2014/main" id="{18BD99BF-34B2-45F7-A088-73C0F3DB954F}"/>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3471040" y="4187373"/>
            <a:ext cx="3240001" cy="226596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D5F11690-35EB-4338-BEF6-DD25ED41DBBD}"/>
              </a:ext>
            </a:extLst>
          </p:cNvPr>
          <p:cNvSpPr/>
          <p:nvPr/>
        </p:nvSpPr>
        <p:spPr>
          <a:xfrm>
            <a:off x="3471042" y="4179844"/>
            <a:ext cx="3240000" cy="2265963"/>
          </a:xfrm>
          <a:prstGeom prst="rect">
            <a:avLst/>
          </a:prstGeom>
          <a:solidFill>
            <a:schemeClr val="bg1">
              <a:alpha val="80000"/>
            </a:schemeClr>
          </a:solidFill>
          <a:ln w="50800">
            <a:solidFill>
              <a:srgbClr val="D1482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30000"/>
              </a:lnSpc>
            </a:pPr>
            <a:r>
              <a:rPr lang="en-GB" sz="1600" b="1" dirty="0">
                <a:solidFill>
                  <a:schemeClr val="tx1"/>
                </a:solidFill>
                <a:latin typeface="Arial" panose="020B0604020202020204" pitchFamily="34" charset="0"/>
                <a:cs typeface="Arial" panose="020B0604020202020204" pitchFamily="34" charset="0"/>
              </a:rPr>
              <a:t>Astrophysics</a:t>
            </a:r>
          </a:p>
          <a:p>
            <a:pPr>
              <a:lnSpc>
                <a:spcPct val="130000"/>
              </a:lnSpc>
            </a:pPr>
            <a:r>
              <a:rPr lang="en-GB" sz="1600" dirty="0">
                <a:solidFill>
                  <a:schemeClr val="tx1"/>
                </a:solidFill>
                <a:latin typeface="Arial" panose="020B0604020202020204" pitchFamily="34" charset="0"/>
                <a:cs typeface="Arial" panose="020B0604020202020204" pitchFamily="34" charset="0"/>
              </a:rPr>
              <a:t>High-powered supercomputers allow astronomers to simulate complex phenomena such as the movements of stars within galaxies, or what happens in the centre of stars.</a:t>
            </a:r>
          </a:p>
        </p:txBody>
      </p:sp>
      <p:pic>
        <p:nvPicPr>
          <p:cNvPr id="10" name="Picture 2" descr="Free photos of Koli bacteria">
            <a:extLst>
              <a:ext uri="{FF2B5EF4-FFF2-40B4-BE49-F238E27FC236}">
                <a16:creationId xmlns:a16="http://schemas.microsoft.com/office/drawing/2014/main" id="{5CEC4A78-8A9E-4112-97C4-0AE7116CCE2C}"/>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a:stretch/>
        </p:blipFill>
        <p:spPr bwMode="auto">
          <a:xfrm>
            <a:off x="122971" y="4187372"/>
            <a:ext cx="3240000" cy="226596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D61491DB-7D90-4487-AD9F-44B980AF214A}"/>
              </a:ext>
            </a:extLst>
          </p:cNvPr>
          <p:cNvSpPr/>
          <p:nvPr/>
        </p:nvSpPr>
        <p:spPr>
          <a:xfrm>
            <a:off x="117685" y="4180419"/>
            <a:ext cx="3240000" cy="2265963"/>
          </a:xfrm>
          <a:prstGeom prst="rect">
            <a:avLst/>
          </a:prstGeom>
          <a:solidFill>
            <a:schemeClr val="bg1">
              <a:alpha val="80000"/>
            </a:schemeClr>
          </a:solidFill>
          <a:ln w="50800">
            <a:solidFill>
              <a:srgbClr val="D1482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30000"/>
              </a:lnSpc>
            </a:pPr>
            <a:r>
              <a:rPr lang="en-GB" sz="1600" b="1" dirty="0">
                <a:solidFill>
                  <a:schemeClr val="tx1"/>
                </a:solidFill>
                <a:latin typeface="Arial" panose="020B0604020202020204" pitchFamily="34" charset="0"/>
                <a:cs typeface="Arial" panose="020B0604020202020204" pitchFamily="34" charset="0"/>
              </a:rPr>
              <a:t>Medicine</a:t>
            </a:r>
          </a:p>
          <a:p>
            <a:pPr>
              <a:lnSpc>
                <a:spcPct val="130000"/>
              </a:lnSpc>
            </a:pPr>
            <a:r>
              <a:rPr lang="en-GB" sz="1600" dirty="0">
                <a:solidFill>
                  <a:schemeClr val="tx1"/>
                </a:solidFill>
                <a:latin typeface="Arial" panose="020B0604020202020204" pitchFamily="34" charset="0"/>
                <a:cs typeface="Arial" panose="020B0604020202020204" pitchFamily="34" charset="0"/>
              </a:rPr>
              <a:t>Improved supercomputing power can more accurately simulate chemical and biological processes inside bacteria, helping understand antibiotic resistance.</a:t>
            </a:r>
          </a:p>
        </p:txBody>
      </p:sp>
    </p:spTree>
    <p:extLst>
      <p:ext uri="{BB962C8B-B14F-4D97-AF65-F5344CB8AC3E}">
        <p14:creationId xmlns:p14="http://schemas.microsoft.com/office/powerpoint/2010/main" val="384061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B510FFA-D99A-4AA6-A4B1-3F99D6515E23}"/>
              </a:ext>
            </a:extLst>
          </p:cNvPr>
          <p:cNvSpPr/>
          <p:nvPr/>
        </p:nvSpPr>
        <p:spPr>
          <a:xfrm>
            <a:off x="11573806" y="6314418"/>
            <a:ext cx="420413" cy="420413"/>
          </a:xfrm>
          <a:prstGeom prst="ellipse">
            <a:avLst/>
          </a:prstGeom>
          <a:solidFill>
            <a:srgbClr val="D14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9170D131-5951-49F7-8DF5-2710EE2D05F6}"/>
              </a:ext>
            </a:extLst>
          </p:cNvPr>
          <p:cNvSpPr>
            <a:spLocks noGrp="1"/>
          </p:cNvSpPr>
          <p:nvPr>
            <p:ph type="sldNum" sz="quarter" idx="12"/>
          </p:nvPr>
        </p:nvSpPr>
        <p:spPr>
          <a:xfrm>
            <a:off x="11392382" y="6314419"/>
            <a:ext cx="783260" cy="420412"/>
          </a:xfrm>
          <a:prstGeom prst="rect">
            <a:avLst/>
          </a:prstGeom>
        </p:spPr>
        <p:txBody>
          <a:bodyPr/>
          <a:lstStyle>
            <a:lvl1pPr algn="ctr">
              <a:defRPr sz="2000" b="1">
                <a:solidFill>
                  <a:schemeClr val="bg1"/>
                </a:solidFill>
                <a:latin typeface="Arial" panose="020B0604020202020204" pitchFamily="34" charset="0"/>
                <a:cs typeface="Arial" panose="020B0604020202020204" pitchFamily="34" charset="0"/>
              </a:defRPr>
            </a:lvl1pPr>
          </a:lstStyle>
          <a:p>
            <a:fld id="{102F06D9-9A38-FF48-91F7-097E2C66BBBE}" type="slidenum">
              <a:rPr lang="en-US" smtClean="0"/>
              <a:pPr/>
              <a:t>7</a:t>
            </a:fld>
            <a:endParaRPr lang="en-US" dirty="0"/>
          </a:p>
        </p:txBody>
      </p:sp>
      <p:cxnSp>
        <p:nvCxnSpPr>
          <p:cNvPr id="4" name="Straight Connector 3">
            <a:extLst>
              <a:ext uri="{FF2B5EF4-FFF2-40B4-BE49-F238E27FC236}">
                <a16:creationId xmlns:a16="http://schemas.microsoft.com/office/drawing/2014/main" id="{AF8701FA-9ACF-4AA0-B43E-1FDF7D6694AA}"/>
              </a:ext>
            </a:extLst>
          </p:cNvPr>
          <p:cNvCxnSpPr>
            <a:cxnSpLocks/>
          </p:cNvCxnSpPr>
          <p:nvPr/>
        </p:nvCxnSpPr>
        <p:spPr>
          <a:xfrm>
            <a:off x="288925" y="260648"/>
            <a:ext cx="11610975" cy="0"/>
          </a:xfrm>
          <a:prstGeom prst="line">
            <a:avLst/>
          </a:prstGeom>
          <a:ln w="50800">
            <a:solidFill>
              <a:srgbClr val="D14826"/>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48572708-0D22-42F7-AB66-9751CD7AE5F3}"/>
              </a:ext>
            </a:extLst>
          </p:cNvPr>
          <p:cNvSpPr txBox="1">
            <a:spLocks/>
          </p:cNvSpPr>
          <p:nvPr/>
        </p:nvSpPr>
        <p:spPr>
          <a:xfrm>
            <a:off x="288925" y="411618"/>
            <a:ext cx="11614150" cy="443198"/>
          </a:xfrm>
          <a:prstGeom prst="rect">
            <a:avLst/>
          </a:prstGeom>
        </p:spPr>
        <p:txBody>
          <a:bodyPr wrap="square" lIns="0" tIns="0" rIns="0" bIns="0" anchor="b">
            <a:sp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GB" dirty="0"/>
              <a:t>Enter </a:t>
            </a:r>
            <a:r>
              <a:rPr lang="en-GB" dirty="0" err="1"/>
              <a:t>ExCALIBUR</a:t>
            </a:r>
            <a:endParaRPr lang="en-US" dirty="0"/>
          </a:p>
        </p:txBody>
      </p:sp>
      <p:sp>
        <p:nvSpPr>
          <p:cNvPr id="7" name="Date Placeholder 1">
            <a:extLst>
              <a:ext uri="{FF2B5EF4-FFF2-40B4-BE49-F238E27FC236}">
                <a16:creationId xmlns:a16="http://schemas.microsoft.com/office/drawing/2014/main" id="{85F0EF98-B281-4974-A8DC-D5E67966593A}"/>
              </a:ext>
            </a:extLst>
          </p:cNvPr>
          <p:cNvSpPr>
            <a:spLocks noGrp="1"/>
          </p:cNvSpPr>
          <p:nvPr>
            <p:ph type="dt" sz="half" idx="10"/>
          </p:nvPr>
        </p:nvSpPr>
        <p:spPr>
          <a:xfrm>
            <a:off x="176051" y="6453336"/>
            <a:ext cx="2607582" cy="365125"/>
          </a:xfrm>
          <a:prstGeom prst="rect">
            <a:avLst/>
          </a:prstGeom>
        </p:spPr>
        <p:txBody>
          <a:bodyPr/>
          <a:lstStyle>
            <a:lvl1pPr>
              <a:defRPr sz="1400"/>
            </a:lvl1pPr>
          </a:lstStyle>
          <a:p>
            <a:r>
              <a:rPr lang="en-US"/>
              <a:t>© Crown Copyright, Met Office</a:t>
            </a:r>
          </a:p>
        </p:txBody>
      </p:sp>
      <p:pic>
        <p:nvPicPr>
          <p:cNvPr id="8" name="Picture 7" descr="A close up of a sign&#10;&#10;Description automatically generated">
            <a:extLst>
              <a:ext uri="{FF2B5EF4-FFF2-40B4-BE49-F238E27FC236}">
                <a16:creationId xmlns:a16="http://schemas.microsoft.com/office/drawing/2014/main" id="{37611F73-68E4-4CCD-82A6-D6AF2CBC2C5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84921" y="6127200"/>
            <a:ext cx="1378800" cy="644130"/>
          </a:xfrm>
          <a:prstGeom prst="rect">
            <a:avLst/>
          </a:prstGeom>
        </p:spPr>
      </p:pic>
      <p:sp>
        <p:nvSpPr>
          <p:cNvPr id="9" name="TextBox 8">
            <a:extLst>
              <a:ext uri="{FF2B5EF4-FFF2-40B4-BE49-F238E27FC236}">
                <a16:creationId xmlns:a16="http://schemas.microsoft.com/office/drawing/2014/main" id="{F1AB59BA-0AD6-42B1-BE23-3A078BEB26E7}"/>
              </a:ext>
            </a:extLst>
          </p:cNvPr>
          <p:cNvSpPr txBox="1"/>
          <p:nvPr/>
        </p:nvSpPr>
        <p:spPr>
          <a:xfrm>
            <a:off x="634460" y="961149"/>
            <a:ext cx="11265439" cy="5239832"/>
          </a:xfrm>
          <a:prstGeom prst="rect">
            <a:avLst/>
          </a:prstGeom>
          <a:noFill/>
        </p:spPr>
        <p:txBody>
          <a:bodyPr wrap="square" lIns="91440" tIns="45720" rIns="91440" bIns="45720" rtlCol="0" anchor="t">
            <a:spAutoFit/>
          </a:bodyPr>
          <a:lstStyle/>
          <a:p>
            <a:pPr marL="361950" indent="-361950">
              <a:lnSpc>
                <a:spcPct val="114000"/>
              </a:lnSpc>
              <a:spcAft>
                <a:spcPts val="600"/>
              </a:spcAft>
            </a:pPr>
            <a:r>
              <a:rPr lang="en-GB" sz="2000" b="1" dirty="0" err="1">
                <a:latin typeface="Arial" panose="020B0604020202020204" pitchFamily="34" charset="0"/>
                <a:cs typeface="Arial" panose="020B0604020202020204" pitchFamily="34" charset="0"/>
              </a:rPr>
              <a:t>Ex</a:t>
            </a:r>
            <a:r>
              <a:rPr lang="en-GB" sz="2000" dirty="0" err="1">
                <a:latin typeface="Arial" panose="020B0604020202020204" pitchFamily="34" charset="0"/>
                <a:cs typeface="Arial" panose="020B0604020202020204" pitchFamily="34" charset="0"/>
              </a:rPr>
              <a:t>ascale</a:t>
            </a:r>
            <a:r>
              <a:rPr lang="en-GB" sz="2000" dirty="0">
                <a:latin typeface="Arial" panose="020B0604020202020204" pitchFamily="34" charset="0"/>
                <a:cs typeface="Arial" panose="020B0604020202020204" pitchFamily="34" charset="0"/>
              </a:rPr>
              <a:t> </a:t>
            </a:r>
            <a:r>
              <a:rPr lang="en-GB" sz="2000" b="1" dirty="0">
                <a:latin typeface="Arial" panose="020B0604020202020204" pitchFamily="34" charset="0"/>
                <a:cs typeface="Arial" panose="020B0604020202020204" pitchFamily="34" charset="0"/>
              </a:rPr>
              <a:t>C</a:t>
            </a:r>
            <a:r>
              <a:rPr lang="en-GB" sz="2000" dirty="0">
                <a:latin typeface="Arial" panose="020B0604020202020204" pitchFamily="34" charset="0"/>
                <a:cs typeface="Arial" panose="020B0604020202020204" pitchFamily="34" charset="0"/>
              </a:rPr>
              <a:t>omputing </a:t>
            </a:r>
            <a:r>
              <a:rPr lang="en-GB" sz="2000" b="1" dirty="0" err="1">
                <a:latin typeface="Arial" panose="020B0604020202020204" pitchFamily="34" charset="0"/>
                <a:cs typeface="Arial" panose="020B0604020202020204" pitchFamily="34" charset="0"/>
              </a:rPr>
              <a:t>AL</a:t>
            </a:r>
            <a:r>
              <a:rPr lang="en-GB" sz="2000" dirty="0" err="1">
                <a:latin typeface="Arial" panose="020B0604020202020204" pitchFamily="34" charset="0"/>
                <a:cs typeface="Arial" panose="020B0604020202020204" pitchFamily="34" charset="0"/>
              </a:rPr>
              <a:t>gorithms</a:t>
            </a:r>
            <a:r>
              <a:rPr lang="en-GB" sz="2000" dirty="0">
                <a:latin typeface="Arial" panose="020B0604020202020204" pitchFamily="34" charset="0"/>
                <a:cs typeface="Arial" panose="020B0604020202020204" pitchFamily="34" charset="0"/>
              </a:rPr>
              <a:t> &amp; </a:t>
            </a:r>
            <a:r>
              <a:rPr lang="en-GB" sz="2000" b="1" dirty="0">
                <a:latin typeface="Arial" panose="020B0604020202020204" pitchFamily="34" charset="0"/>
                <a:cs typeface="Arial" panose="020B0604020202020204" pitchFamily="34" charset="0"/>
              </a:rPr>
              <a:t>I</a:t>
            </a:r>
            <a:r>
              <a:rPr lang="en-GB" sz="2000" dirty="0">
                <a:latin typeface="Arial" panose="020B0604020202020204" pitchFamily="34" charset="0"/>
                <a:cs typeface="Arial" panose="020B0604020202020204" pitchFamily="34" charset="0"/>
              </a:rPr>
              <a:t>nfrastructures </a:t>
            </a:r>
            <a:r>
              <a:rPr lang="en-GB" sz="2000" b="1" dirty="0">
                <a:latin typeface="Arial" panose="020B0604020202020204" pitchFamily="34" charset="0"/>
                <a:cs typeface="Arial" panose="020B0604020202020204" pitchFamily="34" charset="0"/>
              </a:rPr>
              <a:t>B</a:t>
            </a:r>
            <a:r>
              <a:rPr lang="en-GB" sz="2000" dirty="0">
                <a:latin typeface="Arial" panose="020B0604020202020204" pitchFamily="34" charset="0"/>
                <a:cs typeface="Arial" panose="020B0604020202020204" pitchFamily="34" charset="0"/>
              </a:rPr>
              <a:t>enefiting </a:t>
            </a:r>
            <a:r>
              <a:rPr lang="en-GB" sz="2000" b="1" dirty="0">
                <a:latin typeface="Arial" panose="020B0604020202020204" pitchFamily="34" charset="0"/>
                <a:cs typeface="Arial" panose="020B0604020202020204" pitchFamily="34" charset="0"/>
              </a:rPr>
              <a:t>U</a:t>
            </a:r>
            <a:r>
              <a:rPr lang="en-GB" sz="2000" dirty="0">
                <a:latin typeface="Arial" panose="020B0604020202020204" pitchFamily="34" charset="0"/>
                <a:cs typeface="Arial" panose="020B0604020202020204" pitchFamily="34" charset="0"/>
              </a:rPr>
              <a:t>K </a:t>
            </a:r>
            <a:r>
              <a:rPr lang="en-GB" sz="2000" b="1" dirty="0">
                <a:latin typeface="Arial" panose="020B0604020202020204" pitchFamily="34" charset="0"/>
                <a:cs typeface="Arial" panose="020B0604020202020204" pitchFamily="34" charset="0"/>
              </a:rPr>
              <a:t>R</a:t>
            </a:r>
            <a:r>
              <a:rPr lang="en-GB" sz="2000" dirty="0">
                <a:latin typeface="Arial" panose="020B0604020202020204" pitchFamily="34" charset="0"/>
                <a:cs typeface="Arial" panose="020B0604020202020204" pitchFamily="34" charset="0"/>
              </a:rPr>
              <a:t>esearch (</a:t>
            </a:r>
            <a:r>
              <a:rPr lang="en-GB" sz="2000" b="1" dirty="0" err="1">
                <a:latin typeface="Arial" panose="020B0604020202020204" pitchFamily="34" charset="0"/>
                <a:cs typeface="Arial" panose="020B0604020202020204" pitchFamily="34" charset="0"/>
              </a:rPr>
              <a:t>ExCALIBUR</a:t>
            </a:r>
            <a:r>
              <a:rPr lang="en-GB" sz="2000" dirty="0">
                <a:latin typeface="Arial" panose="020B0604020202020204" pitchFamily="34" charset="0"/>
                <a:cs typeface="Arial" panose="020B0604020202020204" pitchFamily="34" charset="0"/>
              </a:rPr>
              <a:t>) is a UK research programme that aims to deliver the next generation of high-performance simulation software for the highest-priority fields in UK research.</a:t>
            </a:r>
          </a:p>
          <a:p>
            <a:pPr marL="361950" indent="-361950">
              <a:lnSpc>
                <a:spcPct val="114000"/>
              </a:lnSpc>
              <a:spcAft>
                <a:spcPts val="600"/>
              </a:spcAft>
            </a:pPr>
            <a:r>
              <a:rPr lang="en-GB" sz="2000" dirty="0">
                <a:latin typeface="Arial"/>
                <a:cs typeface="Arial"/>
              </a:rPr>
              <a:t>£46 million from the Strategic Priorities Fund will deliver research managed by several organisations in the Public Sector Research Establishment and UK Research &amp; Innovation </a:t>
            </a:r>
            <a:r>
              <a:rPr lang="en-GB" sz="2000">
                <a:latin typeface="Arial"/>
                <a:cs typeface="Arial"/>
              </a:rPr>
              <a:t>from October 2019 to March 2025:</a:t>
            </a:r>
          </a:p>
          <a:p>
            <a:pPr marL="715963" indent="-361950">
              <a:lnSpc>
                <a:spcPct val="114000"/>
              </a:lnSpc>
              <a:spcAft>
                <a:spcPts val="600"/>
              </a:spcAft>
              <a:buFont typeface="Arial" panose="020B0604020202020204" pitchFamily="34" charset="0"/>
              <a:buChar char="•"/>
            </a:pPr>
            <a:r>
              <a:rPr lang="en-GB" sz="2000" dirty="0">
                <a:latin typeface="Arial" panose="020B0604020202020204" pitchFamily="34" charset="0"/>
                <a:cs typeface="Arial" panose="020B0604020202020204" pitchFamily="34" charset="0"/>
              </a:rPr>
              <a:t>Met Office</a:t>
            </a:r>
          </a:p>
          <a:p>
            <a:pPr marL="715963" indent="-361950">
              <a:lnSpc>
                <a:spcPct val="114000"/>
              </a:lnSpc>
              <a:spcAft>
                <a:spcPts val="600"/>
              </a:spcAft>
              <a:buFont typeface="Arial" panose="020B0604020202020204" pitchFamily="34" charset="0"/>
              <a:buChar char="•"/>
            </a:pPr>
            <a:r>
              <a:rPr lang="en-GB" sz="2000" dirty="0">
                <a:latin typeface="Arial" panose="020B0604020202020204" pitchFamily="34" charset="0"/>
                <a:cs typeface="Arial" panose="020B0604020202020204" pitchFamily="34" charset="0"/>
              </a:rPr>
              <a:t>UK Atomic Energy Authority</a:t>
            </a:r>
          </a:p>
          <a:p>
            <a:pPr marL="715963" indent="-361950">
              <a:lnSpc>
                <a:spcPct val="114000"/>
              </a:lnSpc>
              <a:spcAft>
                <a:spcPts val="600"/>
              </a:spcAft>
              <a:buFont typeface="Arial" panose="020B0604020202020204" pitchFamily="34" charset="0"/>
              <a:buChar char="•"/>
            </a:pPr>
            <a:r>
              <a:rPr lang="en-GB" sz="2000" dirty="0">
                <a:latin typeface="Arial" panose="020B0604020202020204" pitchFamily="34" charset="0"/>
                <a:cs typeface="Arial" panose="020B0604020202020204" pitchFamily="34" charset="0"/>
              </a:rPr>
              <a:t>EPSRC - Engineering and Physical Sciences Research Council</a:t>
            </a:r>
          </a:p>
          <a:p>
            <a:pPr marL="715963" indent="-361950">
              <a:lnSpc>
                <a:spcPct val="114000"/>
              </a:lnSpc>
              <a:spcAft>
                <a:spcPts val="600"/>
              </a:spcAft>
              <a:buFont typeface="Arial" panose="020B0604020202020204" pitchFamily="34" charset="0"/>
              <a:buChar char="•"/>
            </a:pPr>
            <a:r>
              <a:rPr lang="en-GB" sz="2000" dirty="0">
                <a:latin typeface="Arial" panose="020B0604020202020204" pitchFamily="34" charset="0"/>
                <a:cs typeface="Arial" panose="020B0604020202020204" pitchFamily="34" charset="0"/>
              </a:rPr>
              <a:t>MRC - Medical Research Council</a:t>
            </a:r>
          </a:p>
          <a:p>
            <a:pPr marL="715963" indent="-361950">
              <a:lnSpc>
                <a:spcPct val="114000"/>
              </a:lnSpc>
              <a:spcAft>
                <a:spcPts val="600"/>
              </a:spcAft>
              <a:buFont typeface="Arial" panose="020B0604020202020204" pitchFamily="34" charset="0"/>
              <a:buChar char="•"/>
            </a:pPr>
            <a:r>
              <a:rPr lang="en-GB" sz="2000" dirty="0">
                <a:latin typeface="Arial" panose="020B0604020202020204" pitchFamily="34" charset="0"/>
                <a:cs typeface="Arial" panose="020B0604020202020204" pitchFamily="34" charset="0"/>
              </a:rPr>
              <a:t>NERC - Natural Environment Research Council</a:t>
            </a:r>
          </a:p>
          <a:p>
            <a:pPr marL="715963" indent="-361950">
              <a:lnSpc>
                <a:spcPct val="114000"/>
              </a:lnSpc>
              <a:spcAft>
                <a:spcPts val="600"/>
              </a:spcAft>
              <a:buFont typeface="Arial" panose="020B0604020202020204" pitchFamily="34" charset="0"/>
              <a:buChar char="•"/>
            </a:pPr>
            <a:r>
              <a:rPr lang="en-GB" sz="2000" dirty="0">
                <a:latin typeface="Arial" panose="020B0604020202020204" pitchFamily="34" charset="0"/>
                <a:cs typeface="Arial" panose="020B0604020202020204" pitchFamily="34" charset="0"/>
              </a:rPr>
              <a:t>STFC - Science and Technologies Facilities Council</a:t>
            </a:r>
          </a:p>
          <a:p>
            <a:pPr marL="715963" indent="-361950">
              <a:lnSpc>
                <a:spcPct val="114000"/>
              </a:lnSpc>
              <a:spcAft>
                <a:spcPts val="600"/>
              </a:spcAft>
              <a:buFont typeface="Arial" panose="020B0604020202020204" pitchFamily="34" charset="0"/>
              <a:buChar char="•"/>
            </a:pPr>
            <a:r>
              <a:rPr lang="en-GB" sz="2000" dirty="0">
                <a:latin typeface="Arial" panose="020B0604020202020204" pitchFamily="34" charset="0"/>
                <a:cs typeface="Arial" panose="020B0604020202020204" pitchFamily="34" charset="0"/>
              </a:rPr>
              <a:t>Many other individual partners and grant holders</a:t>
            </a:r>
          </a:p>
        </p:txBody>
      </p:sp>
      <p:pic>
        <p:nvPicPr>
          <p:cNvPr id="12" name="Picture 11">
            <a:extLst>
              <a:ext uri="{FF2B5EF4-FFF2-40B4-BE49-F238E27FC236}">
                <a16:creationId xmlns:a16="http://schemas.microsoft.com/office/drawing/2014/main" id="{05CD2D33-F3C8-4357-9A97-B3AE4224743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186531" y="2853469"/>
            <a:ext cx="2578942" cy="3183866"/>
          </a:xfrm>
          <a:prstGeom prst="rect">
            <a:avLst/>
          </a:prstGeom>
        </p:spPr>
      </p:pic>
    </p:spTree>
    <p:extLst>
      <p:ext uri="{BB962C8B-B14F-4D97-AF65-F5344CB8AC3E}">
        <p14:creationId xmlns:p14="http://schemas.microsoft.com/office/powerpoint/2010/main" val="401239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B510FFA-D99A-4AA6-A4B1-3F99D6515E23}"/>
              </a:ext>
            </a:extLst>
          </p:cNvPr>
          <p:cNvSpPr/>
          <p:nvPr/>
        </p:nvSpPr>
        <p:spPr>
          <a:xfrm>
            <a:off x="11573806" y="6314418"/>
            <a:ext cx="420413" cy="420413"/>
          </a:xfrm>
          <a:prstGeom prst="ellipse">
            <a:avLst/>
          </a:prstGeom>
          <a:solidFill>
            <a:srgbClr val="D14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9170D131-5951-49F7-8DF5-2710EE2D05F6}"/>
              </a:ext>
            </a:extLst>
          </p:cNvPr>
          <p:cNvSpPr>
            <a:spLocks noGrp="1"/>
          </p:cNvSpPr>
          <p:nvPr>
            <p:ph type="sldNum" sz="quarter" idx="12"/>
          </p:nvPr>
        </p:nvSpPr>
        <p:spPr>
          <a:xfrm>
            <a:off x="11392382" y="6314419"/>
            <a:ext cx="783260" cy="420412"/>
          </a:xfrm>
          <a:prstGeom prst="rect">
            <a:avLst/>
          </a:prstGeom>
        </p:spPr>
        <p:txBody>
          <a:bodyPr/>
          <a:lstStyle>
            <a:lvl1pPr algn="ctr">
              <a:defRPr sz="2000" b="1">
                <a:solidFill>
                  <a:schemeClr val="bg1"/>
                </a:solidFill>
                <a:latin typeface="Arial" panose="020B0604020202020204" pitchFamily="34" charset="0"/>
                <a:cs typeface="Arial" panose="020B0604020202020204" pitchFamily="34" charset="0"/>
              </a:defRPr>
            </a:lvl1pPr>
          </a:lstStyle>
          <a:p>
            <a:fld id="{102F06D9-9A38-FF48-91F7-097E2C66BBBE}" type="slidenum">
              <a:rPr lang="en-US" smtClean="0"/>
              <a:pPr/>
              <a:t>8</a:t>
            </a:fld>
            <a:endParaRPr lang="en-US" dirty="0"/>
          </a:p>
        </p:txBody>
      </p:sp>
      <p:cxnSp>
        <p:nvCxnSpPr>
          <p:cNvPr id="4" name="Straight Connector 3">
            <a:extLst>
              <a:ext uri="{FF2B5EF4-FFF2-40B4-BE49-F238E27FC236}">
                <a16:creationId xmlns:a16="http://schemas.microsoft.com/office/drawing/2014/main" id="{AF8701FA-9ACF-4AA0-B43E-1FDF7D6694AA}"/>
              </a:ext>
            </a:extLst>
          </p:cNvPr>
          <p:cNvCxnSpPr>
            <a:cxnSpLocks/>
          </p:cNvCxnSpPr>
          <p:nvPr/>
        </p:nvCxnSpPr>
        <p:spPr>
          <a:xfrm>
            <a:off x="288925" y="260648"/>
            <a:ext cx="11610975" cy="0"/>
          </a:xfrm>
          <a:prstGeom prst="line">
            <a:avLst/>
          </a:prstGeom>
          <a:ln w="50800">
            <a:solidFill>
              <a:srgbClr val="D14826"/>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48572708-0D22-42F7-AB66-9751CD7AE5F3}"/>
              </a:ext>
            </a:extLst>
          </p:cNvPr>
          <p:cNvSpPr txBox="1">
            <a:spLocks/>
          </p:cNvSpPr>
          <p:nvPr/>
        </p:nvSpPr>
        <p:spPr>
          <a:xfrm>
            <a:off x="288925" y="411618"/>
            <a:ext cx="11614150" cy="443198"/>
          </a:xfrm>
          <a:prstGeom prst="rect">
            <a:avLst/>
          </a:prstGeom>
        </p:spPr>
        <p:txBody>
          <a:bodyPr wrap="square" lIns="0" tIns="0" rIns="0" bIns="0" anchor="b">
            <a:sp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GB" dirty="0"/>
              <a:t>Enter </a:t>
            </a:r>
            <a:r>
              <a:rPr lang="en-GB" dirty="0" err="1"/>
              <a:t>ExCALIBUR</a:t>
            </a:r>
            <a:endParaRPr lang="en-US" dirty="0"/>
          </a:p>
        </p:txBody>
      </p:sp>
      <p:sp>
        <p:nvSpPr>
          <p:cNvPr id="7" name="Date Placeholder 1">
            <a:extLst>
              <a:ext uri="{FF2B5EF4-FFF2-40B4-BE49-F238E27FC236}">
                <a16:creationId xmlns:a16="http://schemas.microsoft.com/office/drawing/2014/main" id="{85F0EF98-B281-4974-A8DC-D5E67966593A}"/>
              </a:ext>
            </a:extLst>
          </p:cNvPr>
          <p:cNvSpPr>
            <a:spLocks noGrp="1"/>
          </p:cNvSpPr>
          <p:nvPr>
            <p:ph type="dt" sz="half" idx="10"/>
          </p:nvPr>
        </p:nvSpPr>
        <p:spPr>
          <a:xfrm>
            <a:off x="176051" y="6453336"/>
            <a:ext cx="2607582" cy="365125"/>
          </a:xfrm>
          <a:prstGeom prst="rect">
            <a:avLst/>
          </a:prstGeom>
        </p:spPr>
        <p:txBody>
          <a:bodyPr/>
          <a:lstStyle>
            <a:lvl1pPr>
              <a:defRPr sz="1400"/>
            </a:lvl1pPr>
          </a:lstStyle>
          <a:p>
            <a:r>
              <a:rPr lang="en-US"/>
              <a:t>© Crown Copyright, Met Office</a:t>
            </a:r>
          </a:p>
        </p:txBody>
      </p:sp>
      <p:pic>
        <p:nvPicPr>
          <p:cNvPr id="8" name="Picture 7" descr="A close up of a sign&#10;&#10;Description automatically generated">
            <a:extLst>
              <a:ext uri="{FF2B5EF4-FFF2-40B4-BE49-F238E27FC236}">
                <a16:creationId xmlns:a16="http://schemas.microsoft.com/office/drawing/2014/main" id="{37611F73-68E4-4CCD-82A6-D6AF2CBC2C5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84921" y="6127200"/>
            <a:ext cx="1378800" cy="644130"/>
          </a:xfrm>
          <a:prstGeom prst="rect">
            <a:avLst/>
          </a:prstGeom>
        </p:spPr>
      </p:pic>
      <p:sp>
        <p:nvSpPr>
          <p:cNvPr id="9" name="TextBox 8">
            <a:extLst>
              <a:ext uri="{FF2B5EF4-FFF2-40B4-BE49-F238E27FC236}">
                <a16:creationId xmlns:a16="http://schemas.microsoft.com/office/drawing/2014/main" id="{F1AB59BA-0AD6-42B1-BE23-3A078BEB26E7}"/>
              </a:ext>
            </a:extLst>
          </p:cNvPr>
          <p:cNvSpPr txBox="1"/>
          <p:nvPr/>
        </p:nvSpPr>
        <p:spPr>
          <a:xfrm>
            <a:off x="634460" y="961149"/>
            <a:ext cx="10671493" cy="1543436"/>
          </a:xfrm>
          <a:prstGeom prst="rect">
            <a:avLst/>
          </a:prstGeom>
          <a:noFill/>
        </p:spPr>
        <p:txBody>
          <a:bodyPr wrap="square" rtlCol="0">
            <a:spAutoFit/>
          </a:bodyPr>
          <a:lstStyle/>
          <a:p>
            <a:pPr marL="361950" indent="-361950">
              <a:lnSpc>
                <a:spcPct val="114000"/>
              </a:lnSpc>
              <a:spcAft>
                <a:spcPts val="600"/>
              </a:spcAft>
            </a:pPr>
            <a:r>
              <a:rPr lang="en-GB" sz="2000" dirty="0">
                <a:latin typeface="Arial" panose="020B0604020202020204" pitchFamily="34" charset="0"/>
                <a:cs typeface="Arial" panose="020B0604020202020204" pitchFamily="34" charset="0"/>
              </a:rPr>
              <a:t>The project is split into several sets of use cases, each researching a particular topic but also demonstrating benefits for other use cases.</a:t>
            </a:r>
          </a:p>
          <a:p>
            <a:pPr marL="361950" indent="-361950">
              <a:lnSpc>
                <a:spcPct val="114000"/>
              </a:lnSpc>
              <a:spcAft>
                <a:spcPts val="600"/>
              </a:spcAft>
            </a:pPr>
            <a:r>
              <a:rPr lang="en-GB" sz="2000" dirty="0">
                <a:latin typeface="Arial" panose="020B0604020202020204" pitchFamily="34" charset="0"/>
                <a:cs typeface="Arial" panose="020B0604020202020204" pitchFamily="34" charset="0"/>
              </a:rPr>
              <a:t>Working collaboratively, different organisations can improve </a:t>
            </a:r>
            <a:r>
              <a:rPr lang="en-GB" sz="2000" dirty="0" err="1">
                <a:latin typeface="Arial" panose="020B0604020202020204" pitchFamily="34" charset="0"/>
                <a:cs typeface="Arial" panose="020B0604020202020204" pitchFamily="34" charset="0"/>
              </a:rPr>
              <a:t>exascale</a:t>
            </a:r>
            <a:r>
              <a:rPr lang="en-GB" sz="2000" dirty="0">
                <a:latin typeface="Arial" panose="020B0604020202020204" pitchFamily="34" charset="0"/>
                <a:cs typeface="Arial" panose="020B0604020202020204" pitchFamily="34" charset="0"/>
              </a:rPr>
              <a:t> modelling for the benefit of all.</a:t>
            </a:r>
          </a:p>
        </p:txBody>
      </p:sp>
      <p:pic>
        <p:nvPicPr>
          <p:cNvPr id="10" name="Picture 9">
            <a:extLst>
              <a:ext uri="{FF2B5EF4-FFF2-40B4-BE49-F238E27FC236}">
                <a16:creationId xmlns:a16="http://schemas.microsoft.com/office/drawing/2014/main" id="{7F4027EB-1E8A-4011-8C36-45D1C2B7E55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400195" y="2287469"/>
            <a:ext cx="4712400" cy="454589"/>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B683E168-58C9-4E80-B609-5C969279BE03}"/>
              </a:ext>
            </a:extLst>
          </p:cNvPr>
          <p:cNvPicPr>
            <a:picLocks noChangeAspect="1"/>
          </p:cNvPicPr>
          <p:nvPr/>
        </p:nvPicPr>
        <p:blipFill>
          <a:blip r:embed="rId5"/>
          <a:stretch>
            <a:fillRect/>
          </a:stretch>
        </p:blipFill>
        <p:spPr>
          <a:xfrm>
            <a:off x="3390976" y="2742058"/>
            <a:ext cx="4713767" cy="3711278"/>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F58363C6-01CE-4460-BDEB-4FDA03674B71}"/>
              </a:ext>
            </a:extLst>
          </p:cNvPr>
          <p:cNvSpPr/>
          <p:nvPr/>
        </p:nvSpPr>
        <p:spPr>
          <a:xfrm>
            <a:off x="3400195" y="6088210"/>
            <a:ext cx="4712400" cy="365126"/>
          </a:xfrm>
          <a:prstGeom prst="rect">
            <a:avLst/>
          </a:prstGeom>
          <a:gradFill>
            <a:gsLst>
              <a:gs pos="0">
                <a:schemeClr val="accent1">
                  <a:lumMod val="5000"/>
                  <a:lumOff val="95000"/>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4E738593-C486-4E1A-8E72-55B914892C2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186531" y="2853469"/>
            <a:ext cx="2578942" cy="3183866"/>
          </a:xfrm>
          <a:prstGeom prst="rect">
            <a:avLst/>
          </a:prstGeom>
        </p:spPr>
      </p:pic>
    </p:spTree>
    <p:extLst>
      <p:ext uri="{BB962C8B-B14F-4D97-AF65-F5344CB8AC3E}">
        <p14:creationId xmlns:p14="http://schemas.microsoft.com/office/powerpoint/2010/main" val="428775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F19BC-6510-4FE3-A5A5-898A721F7EA3}"/>
              </a:ext>
            </a:extLst>
          </p:cNvPr>
          <p:cNvSpPr txBox="1">
            <a:spLocks/>
          </p:cNvSpPr>
          <p:nvPr/>
        </p:nvSpPr>
        <p:spPr>
          <a:xfrm>
            <a:off x="258232" y="411618"/>
            <a:ext cx="11644843" cy="443198"/>
          </a:xfrm>
          <a:prstGeom prst="rect">
            <a:avLst/>
          </a:prstGeom>
        </p:spPr>
        <p:txBody>
          <a:bodyPr wrap="square" lIns="0" tIns="0" rIns="0" bIns="0" anchor="b">
            <a:spAutoFit/>
          </a:bodyPr>
          <a:lstStyle>
            <a:lvl1pPr algn="l" defTabSz="914400"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r>
              <a:rPr lang="en-GB" dirty="0"/>
              <a:t>Thank you</a:t>
            </a:r>
            <a:endParaRPr lang="en-US" dirty="0"/>
          </a:p>
        </p:txBody>
      </p:sp>
      <p:cxnSp>
        <p:nvCxnSpPr>
          <p:cNvPr id="6" name="Straight Connector 5">
            <a:extLst>
              <a:ext uri="{FF2B5EF4-FFF2-40B4-BE49-F238E27FC236}">
                <a16:creationId xmlns:a16="http://schemas.microsoft.com/office/drawing/2014/main" id="{E1A823B6-93F6-403A-82B6-36B87B0B22EF}"/>
              </a:ext>
            </a:extLst>
          </p:cNvPr>
          <p:cNvCxnSpPr>
            <a:cxnSpLocks/>
          </p:cNvCxnSpPr>
          <p:nvPr/>
        </p:nvCxnSpPr>
        <p:spPr>
          <a:xfrm>
            <a:off x="288925" y="260648"/>
            <a:ext cx="11610975" cy="0"/>
          </a:xfrm>
          <a:prstGeom prst="line">
            <a:avLst/>
          </a:prstGeom>
          <a:ln w="50800">
            <a:solidFill>
              <a:srgbClr val="D14826"/>
            </a:solidFill>
          </a:ln>
        </p:spPr>
        <p:style>
          <a:lnRef idx="1">
            <a:schemeClr val="accent1"/>
          </a:lnRef>
          <a:fillRef idx="0">
            <a:schemeClr val="accent1"/>
          </a:fillRef>
          <a:effectRef idx="0">
            <a:schemeClr val="accent1"/>
          </a:effectRef>
          <a:fontRef idx="minor">
            <a:schemeClr val="tx1"/>
          </a:fontRef>
        </p:style>
      </p:cxnSp>
      <p:sp>
        <p:nvSpPr>
          <p:cNvPr id="7" name="Date Placeholder 1">
            <a:extLst>
              <a:ext uri="{FF2B5EF4-FFF2-40B4-BE49-F238E27FC236}">
                <a16:creationId xmlns:a16="http://schemas.microsoft.com/office/drawing/2014/main" id="{03286686-8026-4ECE-982B-37EEF662FA23}"/>
              </a:ext>
            </a:extLst>
          </p:cNvPr>
          <p:cNvSpPr>
            <a:spLocks noGrp="1"/>
          </p:cNvSpPr>
          <p:nvPr>
            <p:ph type="dt" sz="half" idx="10"/>
          </p:nvPr>
        </p:nvSpPr>
        <p:spPr>
          <a:xfrm>
            <a:off x="176051" y="6453336"/>
            <a:ext cx="2607582" cy="365125"/>
          </a:xfrm>
          <a:prstGeom prst="rect">
            <a:avLst/>
          </a:prstGeom>
        </p:spPr>
        <p:txBody>
          <a:bodyPr/>
          <a:lstStyle>
            <a:lvl1pPr>
              <a:defRPr sz="1400">
                <a:solidFill>
                  <a:schemeClr val="bg1"/>
                </a:solidFill>
              </a:defRPr>
            </a:lvl1pPr>
          </a:lstStyle>
          <a:p>
            <a:r>
              <a:rPr lang="en-US"/>
              <a:t>© Crown Copyright, Met Office</a:t>
            </a:r>
          </a:p>
        </p:txBody>
      </p:sp>
      <p:pic>
        <p:nvPicPr>
          <p:cNvPr id="8" name="Picture 7" descr="A picture containing drawing, food, plate&#10;&#10;Description automatically generated">
            <a:extLst>
              <a:ext uri="{FF2B5EF4-FFF2-40B4-BE49-F238E27FC236}">
                <a16:creationId xmlns:a16="http://schemas.microsoft.com/office/drawing/2014/main" id="{AA849969-07C1-4AED-8CA9-576665A13C9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184400" y="6127200"/>
            <a:ext cx="1378800" cy="644130"/>
          </a:xfrm>
          <a:prstGeom prst="rect">
            <a:avLst/>
          </a:prstGeom>
        </p:spPr>
      </p:pic>
    </p:spTree>
    <p:extLst>
      <p:ext uri="{BB962C8B-B14F-4D97-AF65-F5344CB8AC3E}">
        <p14:creationId xmlns:p14="http://schemas.microsoft.com/office/powerpoint/2010/main" val="212871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39CB809C09834B927021FCD8F70B89" ma:contentTypeVersion="13" ma:contentTypeDescription="Create a new document." ma:contentTypeScope="" ma:versionID="6461e48ed29c4477afb9170f2ff13161">
  <xsd:schema xmlns:xsd="http://www.w3.org/2001/XMLSchema" xmlns:xs="http://www.w3.org/2001/XMLSchema" xmlns:p="http://schemas.microsoft.com/office/2006/metadata/properties" xmlns:ns2="2337aee6-4616-4147-8d37-a031c44813a5" xmlns:ns3="625a08d9-046b-4586-95d1-9cf314befc6a" xmlns:ns4="95a6d21c-7db0-4b7e-981f-b4f22b02b9d8" targetNamespace="http://schemas.microsoft.com/office/2006/metadata/properties" ma:root="true" ma:fieldsID="6f6a67e601d065c5ac5c8cdb6834a252" ns2:_="" ns3:_="" ns4:_="">
    <xsd:import namespace="2337aee6-4616-4147-8d37-a031c44813a5"/>
    <xsd:import namespace="625a08d9-046b-4586-95d1-9cf314befc6a"/>
    <xsd:import namespace="95a6d21c-7db0-4b7e-981f-b4f22b02b9d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Description" minOccurs="0"/>
                <xsd:element ref="ns2:lcf76f155ced4ddcb4097134ff3c332f" minOccurs="0"/>
                <xsd:element ref="ns4: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37aee6-4616-4147-8d37-a031c44813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Description" ma:index="14" nillable="true" ma:displayName="Description" ma:format="Dropdown" ma:internalName="Description">
      <xsd:simpleType>
        <xsd:restriction base="dms:Text">
          <xsd:maxLength value="255"/>
        </xsd:restrictio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1bb55a9-a1b5-4196-b12d-1833970ed366"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5a08d9-046b-4586-95d1-9cf314befc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5a6d21c-7db0-4b7e-981f-b4f22b02b9d8"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f11e5ad-48ff-4c3d-8a90-7f57cecfff08}" ma:internalName="TaxCatchAll" ma:showField="CatchAllData" ma:web="625a08d9-046b-4586-95d1-9cf314befc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escription xmlns="2337aee6-4616-4147-8d37-a031c44813a5" xsi:nil="true"/>
    <SharedWithUsers xmlns="625a08d9-046b-4586-95d1-9cf314befc6a">
      <UserInfo>
        <DisplayName>Gilbert, Pip</DisplayName>
        <AccountId>14</AccountId>
        <AccountType/>
      </UserInfo>
      <UserInfo>
        <DisplayName>Gifford, Christine</DisplayName>
        <AccountId>38</AccountId>
        <AccountType/>
      </UserInfo>
      <UserInfo>
        <DisplayName>Hickson, Joseph</DisplayName>
        <AccountId>223</AccountId>
        <AccountType/>
      </UserInfo>
    </SharedWithUsers>
    <TaxCatchAll xmlns="95a6d21c-7db0-4b7e-981f-b4f22b02b9d8" xsi:nil="true"/>
    <lcf76f155ced4ddcb4097134ff3c332f xmlns="2337aee6-4616-4147-8d37-a031c44813a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55A77DB-EF8A-42E5-965E-2DAF2194D7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37aee6-4616-4147-8d37-a031c44813a5"/>
    <ds:schemaRef ds:uri="625a08d9-046b-4586-95d1-9cf314befc6a"/>
    <ds:schemaRef ds:uri="95a6d21c-7db0-4b7e-981f-b4f22b02b9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CB08B66-B2FC-4CD5-BC79-6CB2C6E0CE80}">
  <ds:schemaRefs>
    <ds:schemaRef ds:uri="http://schemas.microsoft.com/sharepoint/v3/contenttype/forms"/>
  </ds:schemaRefs>
</ds:datastoreItem>
</file>

<file path=customXml/itemProps3.xml><?xml version="1.0" encoding="utf-8"?>
<ds:datastoreItem xmlns:ds="http://schemas.openxmlformats.org/officeDocument/2006/customXml" ds:itemID="{6AD783CB-0688-48D7-A411-72E072982E86}">
  <ds:schemaRefs>
    <ds:schemaRef ds:uri="http://schemas.microsoft.com/office/2006/metadata/properties"/>
    <ds:schemaRef ds:uri="http://schemas.microsoft.com/office/infopath/2007/PartnerControls"/>
    <ds:schemaRef ds:uri="2337aee6-4616-4147-8d37-a031c44813a5"/>
    <ds:schemaRef ds:uri="625a08d9-046b-4586-95d1-9cf314befc6a"/>
    <ds:schemaRef ds:uri="95a6d21c-7db0-4b7e-981f-b4f22b02b9d8"/>
  </ds:schemaRefs>
</ds:datastoreItem>
</file>

<file path=docProps/app.xml><?xml version="1.0" encoding="utf-8"?>
<Properties xmlns="http://schemas.openxmlformats.org/officeDocument/2006/extended-properties" xmlns:vt="http://schemas.openxmlformats.org/officeDocument/2006/docPropsVTypes">
  <TotalTime>711</TotalTime>
  <Words>1106</Words>
  <Application>Microsoft Macintosh PowerPoint</Application>
  <PresentationFormat>Widescreen</PresentationFormat>
  <Paragraphs>85</Paragraphs>
  <Slides>9</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Montserrat ExtraBold</vt:lpstr>
      <vt:lpstr>Office Theme</vt:lpstr>
      <vt:lpstr>EXASCALE: what, why and how?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EXASCALE?</dc:title>
  <dc:creator>Askew, Alexander</dc:creator>
  <cp:lastModifiedBy>Woodley, Curtis</cp:lastModifiedBy>
  <cp:revision>15</cp:revision>
  <dcterms:created xsi:type="dcterms:W3CDTF">2022-09-02T13:11:57Z</dcterms:created>
  <dcterms:modified xsi:type="dcterms:W3CDTF">2022-11-11T12:46:11Z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0x010100EB39CB809C09834B927021FCD8F70B89</vt:lpwstr>
  </property>
  <property fmtid="{D5CDD505-2E9C-101B-9397-08002B2CF9AE}" pid="3" name="MSIP_Label_22759de7-3255-46b5-8dfe-736652f9c6c1_Enabled">
    <vt:lpwstr>true</vt:lpwstr>
  </property>
  <property fmtid="{D5CDD505-2E9C-101B-9397-08002B2CF9AE}" pid="4" name="MSIP_Label_22759de7-3255-46b5-8dfe-736652f9c6c1_SetDate">
    <vt:lpwstr>2022-11-11T12:46:03Z</vt:lpwstr>
  </property>
  <property fmtid="{D5CDD505-2E9C-101B-9397-08002B2CF9AE}" pid="5" name="MSIP_Label_22759de7-3255-46b5-8dfe-736652f9c6c1_Method">
    <vt:lpwstr>Standard</vt:lpwstr>
  </property>
  <property fmtid="{D5CDD505-2E9C-101B-9397-08002B2CF9AE}" pid="6" name="MSIP_Label_22759de7-3255-46b5-8dfe-736652f9c6c1_Name">
    <vt:lpwstr>22759de7-3255-46b5-8dfe-736652f9c6c1</vt:lpwstr>
  </property>
  <property fmtid="{D5CDD505-2E9C-101B-9397-08002B2CF9AE}" pid="7" name="MSIP_Label_22759de7-3255-46b5-8dfe-736652f9c6c1_SiteId">
    <vt:lpwstr>c6ac664b-ae27-4d5d-b4e6-bb5717196fc7</vt:lpwstr>
  </property>
  <property fmtid="{D5CDD505-2E9C-101B-9397-08002B2CF9AE}" pid="8" name="MSIP_Label_22759de7-3255-46b5-8dfe-736652f9c6c1_ActionId">
    <vt:lpwstr>fbf0242f-dd8a-4344-8ea9-989fc95b31bc</vt:lpwstr>
  </property>
  <property fmtid="{D5CDD505-2E9C-101B-9397-08002B2CF9AE}" pid="9" name="MSIP_Label_22759de7-3255-46b5-8dfe-736652f9c6c1_ContentBits">
    <vt:lpwstr>0</vt:lpwstr>
  </property>
</Properties>
</file>