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F5408-CE42-AD45-9D95-626BA97D38C1}" v="1" dt="2023-10-11T21:55:40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Hamilton" userId="9e4a2088ba21fd7f" providerId="LiveId" clId="{5FDF5408-CE42-AD45-9D95-626BA97D38C1}"/>
    <pc:docChg chg="custSel modSld">
      <pc:chgData name="Martin Hamilton" userId="9e4a2088ba21fd7f" providerId="LiveId" clId="{5FDF5408-CE42-AD45-9D95-626BA97D38C1}" dt="2023-10-11T21:57:56.599" v="88" actId="20577"/>
      <pc:docMkLst>
        <pc:docMk/>
      </pc:docMkLst>
      <pc:sldChg chg="modSp mod">
        <pc:chgData name="Martin Hamilton" userId="9e4a2088ba21fd7f" providerId="LiveId" clId="{5FDF5408-CE42-AD45-9D95-626BA97D38C1}" dt="2023-10-11T21:57:56.599" v="88" actId="20577"/>
        <pc:sldMkLst>
          <pc:docMk/>
          <pc:sldMk cId="0" sldId="257"/>
        </pc:sldMkLst>
        <pc:spChg chg="mod">
          <ac:chgData name="Martin Hamilton" userId="9e4a2088ba21fd7f" providerId="LiveId" clId="{5FDF5408-CE42-AD45-9D95-626BA97D38C1}" dt="2023-10-11T21:57:56.599" v="88" actId="20577"/>
          <ac:spMkLst>
            <pc:docMk/>
            <pc:sldMk cId="0" sldId="257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Click to edit the notes' format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DA722E9E-9463-4633-8825-3F57EDAEA785}" type="slidenum"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Prompt - presenters should provide a brief reminder (or introduction for new projects) of their project within the talk and direct attendees to posters for further information.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sldNum" idx="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477BF76-F8D0-4BC8-946D-3E3FFEBEF154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en-GB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Prompt - presenters should provide a brief reminder (or introduction for new projects) of their project within the talk and direct attendees to posters for further information.</a:t>
            </a:r>
          </a:p>
        </p:txBody>
      </p:sp>
      <p:sp>
        <p:nvSpPr>
          <p:cNvPr id="113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E67274C-43F4-4F22-B5FE-183421E3D9AC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en-GB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Prompt - presenters should provide a brief reminder (or introduction for new projects) of their project within the talk and direct attendees to posters for further information.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EFEBE71-2E5B-4CF1-B1AB-F3E16575FA1F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en-GB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04B6139-853F-4BB4-8F5E-287C75181ECE}" type="slidenum">
              <a:t>‹#›</a:t>
            </a:fld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69763D7-8475-4116-9FA8-CD3B69E61E0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86BD488-B5F9-4601-BE85-B494EBD4277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A986C8C-A865-4923-8D1C-01F309A7F03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87AEE73-0C5B-4C37-94E8-5745F198428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E80F3F9-7630-4DAC-BD85-B73C19CD5B8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2104A94-9504-49A4-9B37-1F99E3F0CB9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2263645-D66C-4DA6-96D3-E1463B65414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2837807-8911-4805-843E-63418ACEE92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1B0B4D5-6593-4D39-8C42-4B26FBF2FF3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6DBEFB8-7B86-4BF2-B432-029A1D44BC4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3763906-80E3-4808-860B-096325CCD8F9}" type="slidenum">
              <a:t>‹#›</a:t>
            </a:fld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A glass door&#10;&#10;Description automatically generated"/>
          <p:cNvPicPr/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360"/>
            <a:ext cx="12191400" cy="6856920"/>
          </a:xfrm>
          <a:prstGeom prst="rect">
            <a:avLst/>
          </a:prstGeom>
          <a:ln w="0">
            <a:noFill/>
          </a:ln>
        </p:spPr>
      </p:pic>
      <p:sp>
        <p:nvSpPr>
          <p:cNvPr id="9" name="Rectangle 1"/>
          <p:cNvSpPr/>
          <p:nvPr/>
        </p:nvSpPr>
        <p:spPr>
          <a:xfrm>
            <a:off x="0" y="5612400"/>
            <a:ext cx="12191400" cy="124488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100000">
                <a:srgbClr val="27313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Arial"/>
              <a:ea typeface="DejaVu Sans"/>
            </a:endParaRPr>
          </a:p>
        </p:txBody>
      </p:sp>
      <p:pic>
        <p:nvPicPr>
          <p:cNvPr id="2" name="Picture 2" descr="A picture containing drawing, food, plate&#10;&#10;Description automatically generated"/>
          <p:cNvPicPr/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01760" y="392400"/>
            <a:ext cx="2234160" cy="1043280"/>
          </a:xfrm>
          <a:prstGeom prst="rect">
            <a:avLst/>
          </a:prstGeom>
          <a:ln w="0">
            <a:noFill/>
          </a:ln>
          <a:effectLst>
            <a:outerShdw blurRad="127080" dist="50610" dir="3011665" algn="ctr" rotWithShape="0">
              <a:srgbClr val="000000"/>
            </a:outerShdw>
          </a:effectLst>
        </p:spPr>
      </p:pic>
      <p:pic>
        <p:nvPicPr>
          <p:cNvPr id="3" name="Picture 18" descr="A close up of a sign&#10;&#10;Description automatically generated"/>
          <p:cNvPicPr/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578440" y="5919840"/>
            <a:ext cx="2322000" cy="679680"/>
          </a:xfrm>
          <a:prstGeom prst="rect">
            <a:avLst/>
          </a:prstGeom>
          <a:ln w="0">
            <a:noFill/>
          </a:ln>
          <a:effectLst>
            <a:outerShdw blurRad="127080" dist="50610" dir="3011665" algn="ctr" rotWithShape="0">
              <a:srgbClr val="000000"/>
            </a:outerShdw>
          </a:effectLst>
        </p:spPr>
      </p:pic>
      <p:pic>
        <p:nvPicPr>
          <p:cNvPr id="4" name="Picture 21" descr="A close up of a logo&#10;&#10;Description automatically generated"/>
          <p:cNvPicPr/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117160" y="5847120"/>
            <a:ext cx="913680" cy="910080"/>
          </a:xfrm>
          <a:prstGeom prst="rect">
            <a:avLst/>
          </a:prstGeom>
          <a:ln w="0">
            <a:noFill/>
          </a:ln>
          <a:effectLst>
            <a:outerShdw blurRad="127080" dist="50610" dir="3011665" algn="ctr" rotWithShape="0">
              <a:srgbClr val="000000"/>
            </a:outerShdw>
          </a:effectLst>
        </p:spPr>
      </p:pic>
      <p:pic>
        <p:nvPicPr>
          <p:cNvPr id="5" name="Picture 25" descr="A picture containing drawing&#10;&#10;Description automatically generated"/>
          <p:cNvPicPr/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447680" y="5792040"/>
            <a:ext cx="913680" cy="913680"/>
          </a:xfrm>
          <a:prstGeom prst="rect">
            <a:avLst/>
          </a:prstGeom>
          <a:ln w="0">
            <a:noFill/>
          </a:ln>
          <a:effectLst>
            <a:outerShdw blurRad="127080" dist="50610" dir="3011665" algn="ctr" rotWithShape="0">
              <a:srgbClr val="000000">
                <a:alpha val="43000"/>
              </a:srgbClr>
            </a:outerShdw>
          </a:effectLst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9"/>
          <p:cNvSpPr/>
          <p:nvPr/>
        </p:nvSpPr>
        <p:spPr>
          <a:xfrm>
            <a:off x="11573640" y="6314400"/>
            <a:ext cx="419760" cy="419760"/>
          </a:xfrm>
          <a:prstGeom prst="ellipse">
            <a:avLst/>
          </a:prstGeom>
          <a:solidFill>
            <a:srgbClr val="95A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Arial"/>
              <a:ea typeface="DejaVu Sans"/>
            </a:endParaRPr>
          </a:p>
        </p:txBody>
      </p:sp>
      <p:cxnSp>
        <p:nvCxnSpPr>
          <p:cNvPr id="45" name="Straight Connector 13"/>
          <p:cNvCxnSpPr/>
          <p:nvPr/>
        </p:nvCxnSpPr>
        <p:spPr>
          <a:xfrm>
            <a:off x="288720" y="260640"/>
            <a:ext cx="11611800" cy="720"/>
          </a:xfrm>
          <a:prstGeom prst="straightConnector1">
            <a:avLst/>
          </a:prstGeom>
          <a:ln w="50800">
            <a:solidFill>
              <a:srgbClr val="95A5BA"/>
            </a:solidFill>
            <a:round/>
          </a:ln>
        </p:spPr>
      </p:cxnSp>
      <p:pic>
        <p:nvPicPr>
          <p:cNvPr id="46" name="Picture 15" descr="A close up of a sign&#10;&#10;Description automatically generated"/>
          <p:cNvPicPr/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0184760" y="6127200"/>
            <a:ext cx="1378080" cy="64332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sldNum" idx="1"/>
          </p:nvPr>
        </p:nvSpPr>
        <p:spPr>
          <a:xfrm>
            <a:off x="11392560" y="6328800"/>
            <a:ext cx="782640" cy="41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n-US" sz="2000" b="1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fld id="{03BF54BF-8D45-445C-9AEB-F7DD52245A44}" type="slidenum">
              <a:rPr lang="en-US" sz="2000" b="1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GB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dt" idx="2"/>
          </p:nvPr>
        </p:nvSpPr>
        <p:spPr>
          <a:xfrm>
            <a:off x="176040" y="6453360"/>
            <a:ext cx="26067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calibur.ac.uk/theme-archive/hardware-and-enabling-softwar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github.com/ukri-excalibur/excalibur-tes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owyourstripes.inf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85480" y="2277000"/>
            <a:ext cx="5688000" cy="908640"/>
          </a:xfrm>
          <a:prstGeom prst="rect">
            <a:avLst/>
          </a:prstGeom>
          <a:noFill/>
          <a:ln w="0">
            <a:noFill/>
          </a:ln>
          <a:effectLst>
            <a:outerShdw blurRad="127080" dist="50610" dir="3011665" rotWithShape="0">
              <a:srgbClr val="000000"/>
            </a:outerShdw>
          </a:effectLst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3600" b="1" strike="noStrike" cap="all" spc="-1">
                <a:solidFill>
                  <a:srgbClr val="FFFFFF"/>
                </a:solidFill>
                <a:latin typeface="Montserrat ExtraBold"/>
              </a:rPr>
              <a:t>Hardware &amp; Enabling Software</a:t>
            </a:r>
            <a:endParaRPr lang="en-GB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283680" y="5612400"/>
            <a:ext cx="5688000" cy="695880"/>
          </a:xfrm>
          <a:prstGeom prst="rect">
            <a:avLst/>
          </a:prstGeom>
          <a:noFill/>
          <a:ln w="0">
            <a:noFill/>
          </a:ln>
          <a:effectLst>
            <a:outerShdw blurRad="127080" dist="50610" dir="3011665" rotWithShape="0">
              <a:srgbClr val="000000"/>
            </a:outerShdw>
          </a:effectLst>
        </p:spPr>
        <p:txBody>
          <a:bodyPr lIns="90000" tIns="45000" rIns="90000" bIns="45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1800" b="1" strike="noStrike" spc="-1">
                <a:solidFill>
                  <a:srgbClr val="FFFFFF"/>
                </a:solidFill>
                <a:latin typeface="Montserrat"/>
              </a:rPr>
              <a:t>Engineer’s House, 11-12 October 2023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283680" y="4357440"/>
            <a:ext cx="6915960" cy="913680"/>
          </a:xfrm>
          <a:prstGeom prst="rect">
            <a:avLst/>
          </a:prstGeom>
          <a:noFill/>
          <a:ln w="0">
            <a:noFill/>
          </a:ln>
          <a:effectLst>
            <a:outerShdw blurRad="127080" dist="50610" dir="3011665" rotWithShape="0">
              <a:srgbClr val="000000"/>
            </a:outerShdw>
          </a:effectLst>
        </p:spPr>
        <p:txBody>
          <a:bodyPr lIns="90000" tIns="45000" rIns="90000" bIns="45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Montserrat"/>
              </a:rPr>
              <a:t>Martin Hamilton</a:t>
            </a: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Montserrat"/>
              </a:rPr>
              <a:t>ExCALIBUR H&amp;ES Programme Co-ordinator</a:t>
            </a: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Montserrat"/>
              </a:rPr>
              <a:t>m@martinh.net</a:t>
            </a: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8120" y="411480"/>
            <a:ext cx="11736720" cy="44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Hardware &amp; Enabling Software – Overview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60000" y="1260000"/>
            <a:ext cx="5759640" cy="520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H&amp;ES - £4.5M or roughly 10% of the overall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ExCALIBUR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budget, ring-fenced for horizon scanning and technology foresight</a:t>
            </a:r>
            <a:br>
              <a:rPr sz="1800" dirty="0"/>
            </a:b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Funded projects working on hardware testbeds, e.g.  RISC-V, FPGA, Rockport, AMD and Intel GPUs,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BlueField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DPUs,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Cerebras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Graphcore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AI accelerators, D-WAVE quantum computing</a:t>
            </a:r>
            <a:br>
              <a:rPr sz="1800" dirty="0"/>
            </a:br>
            <a:endParaRPr lang="en-GB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Enabling </a:t>
            </a: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software includes 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Arm Forge debugging, Breeze/Mistral performance monitoring, DAOS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NVMe</a:t>
            </a: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object store, Exascale Benchmarking, porting toolchains and key codes like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Arial"/>
              </a:rPr>
              <a:t>ParaView</a:t>
            </a:r>
            <a:endParaRPr lang="en-GB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Projects are generally small scale / experimental, not part of business-as-usual service provision</a:t>
            </a:r>
            <a:br>
              <a:rPr sz="1800" dirty="0"/>
            </a:br>
            <a:r>
              <a:rPr lang="en-GB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1" strike="noStrike" spc="-1" dirty="0">
                <a:solidFill>
                  <a:srgbClr val="000000"/>
                </a:solidFill>
                <a:latin typeface="Arial"/>
              </a:rPr>
              <a:t>Find out more at 1345 session today, and hear from several of the projects represented</a:t>
            </a:r>
            <a:endParaRPr lang="en-GB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041240" y="5044320"/>
            <a:ext cx="4052880" cy="34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0" u="sng" strike="noStrike" spc="-1">
                <a:solidFill>
                  <a:srgbClr val="0563C1"/>
                </a:solidFill>
                <a:uFillTx/>
                <a:latin typeface="Arial"/>
                <a:hlinkClick r:id="rId3"/>
              </a:rPr>
              <a:t>https://excalibur.ac.uk/theme-archive/hardware-and-enabling-software/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9" name="Picture 98"/>
          <p:cNvPicPr/>
          <p:nvPr/>
        </p:nvPicPr>
        <p:blipFill>
          <a:blip r:embed="rId4"/>
          <a:stretch/>
        </p:blipFill>
        <p:spPr>
          <a:xfrm>
            <a:off x="6840000" y="1022040"/>
            <a:ext cx="4017600" cy="40176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9938FA0-05AA-406D-B49F-B7CE89D68D72}" type="slidenum"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8120" y="411480"/>
            <a:ext cx="11736720" cy="44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Hardware &amp; Enabling Software – KE Highlights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60000" y="1260000"/>
            <a:ext cx="5759640" cy="49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Presentations, posters, workshops and Birds of a Feather sessions at key national and international events including SC, ISC, CIUK, HPC-AI Advisory Council and UK RSE Conference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Project websites – most projects have a website with details of access arrangements, documentation and support available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Publications – technical reports from individual projects (usually available from their websites), with re-prints and peer reviewed publications starting to appear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Some dedicated training, standalone and as part of events / in collaboration with technology providers 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Media coverage – e.g. HPCwire, Scientific Computing World, insideHPC, The Next Platform </a:t>
            </a:r>
          </a:p>
        </p:txBody>
      </p:sp>
      <p:pic>
        <p:nvPicPr>
          <p:cNvPr id="102" name="Picture 101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6660000" y="1229040"/>
            <a:ext cx="4859640" cy="3296880"/>
          </a:xfrm>
          <a:prstGeom prst="rect">
            <a:avLst/>
          </a:prstGeom>
          <a:ln w="0">
            <a:noFill/>
          </a:ln>
        </p:spPr>
      </p:pic>
      <p:sp>
        <p:nvSpPr>
          <p:cNvPr id="103" name="Rectangle 102"/>
          <p:cNvSpPr/>
          <p:nvPr/>
        </p:nvSpPr>
        <p:spPr>
          <a:xfrm>
            <a:off x="6480000" y="4785840"/>
            <a:ext cx="5039640" cy="111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Sample project output – Exascale Benchmarking suite open source project: </a:t>
            </a:r>
            <a:r>
              <a:rPr lang="en-GB" sz="1800" b="0" u="sng" strike="noStrike" spc="-1">
                <a:solidFill>
                  <a:srgbClr val="0563C1"/>
                </a:solidFill>
                <a:uFillTx/>
                <a:latin typeface="Arial"/>
                <a:hlinkClick r:id="rId4"/>
              </a:rPr>
              <a:t>https://github.com/ukri-excalibur/excalibur-tests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07D5931-53A1-4B62-8171-0217EF24771B}" type="slidenum"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8120" y="411480"/>
            <a:ext cx="11736720" cy="44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Hardware &amp; Enabling Software – Current Challenges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60000" y="1260000"/>
            <a:ext cx="5759640" cy="49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Time-limited nature of ExCALIBUR project funding + capital structure of the grants adds significant friction to resourcing staff effort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Some delays experienced with project startup, impacting on recruitment / retention / assignment of people with the required skills to projects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Cognitive dissonance between people’s expectations of service provision and training versus reality of experimental testbed settings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Calibrating expectations around access to cutting edge hardware versus commercial sensitivities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Supply chain uncertainties / product strategy changes have impacted on project delivery</a:t>
            </a: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“Are we the baddies?” (see graphic)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80000" y="4285800"/>
            <a:ext cx="5039640" cy="111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Climate Stripes graphic CC-BY Ed Hawkins, University of Reading. Generate your own: </a:t>
            </a:r>
            <a:r>
              <a:rPr lang="en-GB" sz="1800" b="0" u="sng" strike="noStrike" spc="-1">
                <a:solidFill>
                  <a:srgbClr val="0563C1"/>
                </a:solidFill>
                <a:uFillTx/>
                <a:latin typeface="Arial"/>
                <a:hlinkClick r:id="rId3"/>
              </a:rPr>
              <a:t>https://showyourstripes.info/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Picture 106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6456960" y="1260000"/>
            <a:ext cx="5062680" cy="28476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FE77C04-5712-4494-A4D8-B4F98CFA5461}" type="slidenum">
              <a:t>4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D2246E0E4CC458759C5C503A34BC3" ma:contentTypeVersion="29" ma:contentTypeDescription="Create a new document." ma:contentTypeScope="" ma:versionID="bff0b07b98890cd90ec85d2863703e62">
  <xsd:schema xmlns:xsd="http://www.w3.org/2001/XMLSchema" xmlns:xs="http://www.w3.org/2001/XMLSchema" xmlns:p="http://schemas.microsoft.com/office/2006/metadata/properties" xmlns:ns2="d0f29d99-80ef-4c01-b00e-b100ef06102b" xmlns:ns3="c446f964-b2b3-4762-9127-f7450d2fd7fa" xmlns:ns4="6c5d3e1d-9c64-48d7-8976-8d77234e5bfb" targetNamespace="http://schemas.microsoft.com/office/2006/metadata/properties" ma:root="true" ma:fieldsID="e8776afb08fd523424a311141c933359" ns2:_="" ns3:_="" ns4:_="">
    <xsd:import namespace="d0f29d99-80ef-4c01-b00e-b100ef06102b"/>
    <xsd:import namespace="c446f964-b2b3-4762-9127-f7450d2fd7fa"/>
    <xsd:import namespace="6c5d3e1d-9c64-48d7-8976-8d77234e5bf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29d99-80ef-4c01-b00e-b100ef0610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6f964-b2b3-4762-9127-f7450d2fd7f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d3e1d-9c64-48d7-8976-8d77234e5bfb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F5D4E-781A-40DD-A119-9F52AB36C5DB}"/>
</file>

<file path=customXml/itemProps2.xml><?xml version="1.0" encoding="utf-8"?>
<ds:datastoreItem xmlns:ds="http://schemas.openxmlformats.org/officeDocument/2006/customXml" ds:itemID="{9F5EB1F1-78D7-4031-8DD2-510777B563AC}"/>
</file>

<file path=customXml/itemProps3.xml><?xml version="1.0" encoding="utf-8"?>
<ds:datastoreItem xmlns:ds="http://schemas.openxmlformats.org/officeDocument/2006/customXml" ds:itemID="{4606EEBD-93E3-4802-816B-9C3ED9D2E4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508</Words>
  <Application>Microsoft Macintosh PowerPoint</Application>
  <PresentationFormat>Widescreen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Montserrat</vt:lpstr>
      <vt:lpstr>Montserrat ExtraBold</vt:lpstr>
      <vt:lpstr>Symbol</vt:lpstr>
      <vt:lpstr>Times New Roman</vt:lpstr>
      <vt:lpstr>Wingdings</vt:lpstr>
      <vt:lpstr>Office Theme</vt:lpstr>
      <vt:lpstr>Office Theme</vt:lpstr>
      <vt:lpstr>Hardware &amp; Enabling Software</vt:lpstr>
      <vt:lpstr>Hardware &amp; Enabling Software – Overview</vt:lpstr>
      <vt:lpstr>Hardware &amp; Enabling Software – KE Highlights</vt:lpstr>
      <vt:lpstr>Hardware &amp; Enabling Software – Current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Akers, Rob</dc:creator>
  <dc:description/>
  <cp:lastModifiedBy>Martin Hamilton</cp:lastModifiedBy>
  <cp:revision>113</cp:revision>
  <dcterms:created xsi:type="dcterms:W3CDTF">2020-06-17T13:55:01Z</dcterms:created>
  <dcterms:modified xsi:type="dcterms:W3CDTF">2023-10-11T21:58:01Z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lianceAssetId">
    <vt:lpwstr/>
  </property>
  <property fmtid="{D5CDD505-2E9C-101B-9397-08002B2CF9AE}" pid="3" name="ContentTypeId">
    <vt:lpwstr>0x0101002EC88A9E5A89284CB84C69CB6EF737DF</vt:lpwstr>
  </property>
  <property fmtid="{D5CDD505-2E9C-101B-9397-08002B2CF9AE}" pid="4" name="MediaServiceImageTags">
    <vt:lpwstr/>
  </property>
  <property fmtid="{D5CDD505-2E9C-101B-9397-08002B2CF9AE}" pid="5" name="Notes">
    <vt:i4>2</vt:i4>
  </property>
  <property fmtid="{D5CDD505-2E9C-101B-9397-08002B2CF9AE}" pid="6" name="Order">
    <vt:r8>9600</vt:r8>
  </property>
  <property fmtid="{D5CDD505-2E9C-101B-9397-08002B2CF9AE}" pid="7" name="PresentationFormat">
    <vt:lpwstr>Widescreen</vt:lpwstr>
  </property>
  <property fmtid="{D5CDD505-2E9C-101B-9397-08002B2CF9AE}" pid="8" name="Slides">
    <vt:i4>4</vt:i4>
  </property>
  <property fmtid="{D5CDD505-2E9C-101B-9397-08002B2CF9AE}" pid="9" name="TriggerFlowInfo">
    <vt:lpwstr/>
  </property>
  <property fmtid="{D5CDD505-2E9C-101B-9397-08002B2CF9AE}" pid="10" name="_ExtendedDescription">
    <vt:lpwstr/>
  </property>
</Properties>
</file>